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88" r:id="rId1"/>
    <p:sldMasterId id="2147483900" r:id="rId2"/>
  </p:sldMasterIdLst>
  <p:notesMasterIdLst>
    <p:notesMasterId r:id="rId58"/>
  </p:notesMasterIdLst>
  <p:sldIdLst>
    <p:sldId id="315"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4" r:id="rId48"/>
    <p:sldId id="305" r:id="rId49"/>
    <p:sldId id="306" r:id="rId50"/>
    <p:sldId id="307" r:id="rId51"/>
    <p:sldId id="301" r:id="rId52"/>
    <p:sldId id="302" r:id="rId53"/>
    <p:sldId id="309" r:id="rId54"/>
    <p:sldId id="310" r:id="rId55"/>
    <p:sldId id="311" r:id="rId56"/>
    <p:sldId id="312" r:id="rId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2678" autoAdjust="0"/>
  </p:normalViewPr>
  <p:slideViewPr>
    <p:cSldViewPr>
      <p:cViewPr varScale="1">
        <p:scale>
          <a:sx n="68" d="100"/>
          <a:sy n="68" d="100"/>
        </p:scale>
        <p:origin x="-151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9F24FB-18C8-49B2-ADCD-B04AA98FC5EF}" type="datetimeFigureOut">
              <a:rPr lang="tr-TR" smtClean="0"/>
              <a:pPr/>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393E6C-AA73-4F08-80FF-FE0E7723237E}" type="slidenum">
              <a:rPr lang="tr-TR" smtClean="0"/>
              <a:pPr/>
              <a:t>‹#›</a:t>
            </a:fld>
            <a:endParaRPr lang="tr-TR"/>
          </a:p>
        </p:txBody>
      </p:sp>
    </p:spTree>
    <p:extLst>
      <p:ext uri="{BB962C8B-B14F-4D97-AF65-F5344CB8AC3E}">
        <p14:creationId xmlns:p14="http://schemas.microsoft.com/office/powerpoint/2010/main" val="1823865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83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B0593FAD-7753-4087-BB22-7D5876DF4D0B}" type="slidenum">
              <a:rPr lang="tr-TR" altLang="tr-TR" smtClean="0">
                <a:solidFill>
                  <a:srgbClr val="000000"/>
                </a:solidFill>
              </a:rPr>
              <a:pPr/>
              <a:t>1</a:t>
            </a:fld>
            <a:endParaRPr lang="tr-TR" altLang="tr-TR"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B422DFF1-D4CD-4B9A-B18C-74C46FA2DF8C}" type="datetimeFigureOut">
              <a:rPr lang="tr-TR"/>
              <a:pPr>
                <a:defRPr/>
              </a:pPr>
              <a:t>15.04.2016</a:t>
            </a:fld>
            <a:endParaRPr lang="tr-TR"/>
          </a:p>
        </p:txBody>
      </p:sp>
      <p:sp>
        <p:nvSpPr>
          <p:cNvPr id="5" name="Slide Number Placeholder 7"/>
          <p:cNvSpPr>
            <a:spLocks noGrp="1"/>
          </p:cNvSpPr>
          <p:nvPr>
            <p:ph type="sldNum" sz="quarter" idx="11"/>
          </p:nvPr>
        </p:nvSpPr>
        <p:spPr/>
        <p:txBody>
          <a:bodyPr/>
          <a:lstStyle>
            <a:lvl1pPr>
              <a:defRPr/>
            </a:lvl1pPr>
          </a:lstStyle>
          <a:p>
            <a:pPr>
              <a:defRPr/>
            </a:pPr>
            <a:fld id="{C0244DF4-1C8E-435A-A52F-C27EC37B7B63}" type="slidenum">
              <a:rPr lang="tr-TR"/>
              <a:pPr>
                <a:defRPr/>
              </a:pPr>
              <a:t>‹#›</a:t>
            </a:fld>
            <a:endParaRPr lang="tr-TR"/>
          </a:p>
        </p:txBody>
      </p:sp>
      <p:sp>
        <p:nvSpPr>
          <p:cNvPr id="6" name="Footer Placeholder 8"/>
          <p:cNvSpPr>
            <a:spLocks noGrp="1"/>
          </p:cNvSpPr>
          <p:nvPr>
            <p:ph type="ftr" sz="quarter" idx="12"/>
          </p:nvPr>
        </p:nvSpPr>
        <p:spPr/>
        <p:txBody>
          <a:bodyPr/>
          <a:lstStyle>
            <a:lvl1pPr>
              <a:defRPr/>
            </a:lvl1pPr>
          </a:lstStyle>
          <a:p>
            <a:pPr>
              <a:defRPr/>
            </a:pPr>
            <a:endParaRPr lang="tr-TR"/>
          </a:p>
        </p:txBody>
      </p:sp>
    </p:spTree>
    <p:extLst>
      <p:ext uri="{BB962C8B-B14F-4D97-AF65-F5344CB8AC3E}">
        <p14:creationId xmlns:p14="http://schemas.microsoft.com/office/powerpoint/2010/main" val="2002569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74A4CC59-58C8-4881-BBED-E36E64385F31}" type="datetimeFigureOut">
              <a:rPr lang="tr-TR"/>
              <a:pPr>
                <a:defRPr/>
              </a:pPr>
              <a:t>15.04.2016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1F2A743-8DDC-43AC-833D-51F49F21A744}" type="slidenum">
              <a:rPr lang="tr-TR"/>
              <a:pPr>
                <a:defRPr/>
              </a:pPr>
              <a:t>‹#›</a:t>
            </a:fld>
            <a:endParaRPr lang="tr-TR"/>
          </a:p>
        </p:txBody>
      </p:sp>
    </p:spTree>
    <p:extLst>
      <p:ext uri="{BB962C8B-B14F-4D97-AF65-F5344CB8AC3E}">
        <p14:creationId xmlns:p14="http://schemas.microsoft.com/office/powerpoint/2010/main" val="1969213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7A457A74-7DCF-4EF4-A804-48A1A371F472}" type="datetimeFigureOut">
              <a:rPr lang="tr-TR"/>
              <a:pPr>
                <a:defRPr/>
              </a:pPr>
              <a:t>15.04.2016</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E408C008-300D-4446-92D1-0D17D8483D7B}" type="slidenum">
              <a:rPr lang="tr-TR"/>
              <a:pPr>
                <a:defRPr/>
              </a:pPr>
              <a:t>‹#›</a:t>
            </a:fld>
            <a:endParaRPr lang="tr-TR"/>
          </a:p>
        </p:txBody>
      </p:sp>
    </p:spTree>
    <p:extLst>
      <p:ext uri="{BB962C8B-B14F-4D97-AF65-F5344CB8AC3E}">
        <p14:creationId xmlns:p14="http://schemas.microsoft.com/office/powerpoint/2010/main" val="2227682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CECE7A7B-D24B-4A5F-AA81-50BBB4D16F8D}" type="datetimeFigureOut">
              <a:rPr lang="tr-TR"/>
              <a:pPr>
                <a:defRPr/>
              </a:pPr>
              <a:t>15.04.2016</a:t>
            </a:fld>
            <a:endParaRPr lang="tr-TR"/>
          </a:p>
        </p:txBody>
      </p:sp>
      <p:sp>
        <p:nvSpPr>
          <p:cNvPr id="6" name="Footer Placeholder 5"/>
          <p:cNvSpPr>
            <a:spLocks noGrp="1"/>
          </p:cNvSpPr>
          <p:nvPr>
            <p:ph type="ftr" sz="quarter" idx="15"/>
          </p:nvPr>
        </p:nvSpPr>
        <p:spPr/>
        <p:txBody>
          <a:bodyPr/>
          <a:lstStyle>
            <a:lvl1pPr>
              <a:defRPr/>
            </a:lvl1pPr>
          </a:lstStyle>
          <a:p>
            <a:pPr>
              <a:defRPr/>
            </a:pPr>
            <a:endParaRPr lang="tr-TR"/>
          </a:p>
        </p:txBody>
      </p:sp>
      <p:sp>
        <p:nvSpPr>
          <p:cNvPr id="7" name="Slide Number Placeholder 6"/>
          <p:cNvSpPr>
            <a:spLocks noGrp="1"/>
          </p:cNvSpPr>
          <p:nvPr>
            <p:ph type="sldNum" sz="quarter" idx="16"/>
          </p:nvPr>
        </p:nvSpPr>
        <p:spPr/>
        <p:txBody>
          <a:bodyPr/>
          <a:lstStyle>
            <a:lvl1pPr>
              <a:defRPr/>
            </a:lvl1pPr>
          </a:lstStyle>
          <a:p>
            <a:pPr>
              <a:defRPr/>
            </a:pPr>
            <a:fld id="{4D92F05A-4CF4-4D95-BB44-594FE0CEB71F}" type="slidenum">
              <a:rPr lang="tr-TR"/>
              <a:pPr>
                <a:defRPr/>
              </a:pPr>
              <a:t>‹#›</a:t>
            </a:fld>
            <a:endParaRPr lang="tr-TR"/>
          </a:p>
        </p:txBody>
      </p:sp>
    </p:spTree>
    <p:extLst>
      <p:ext uri="{BB962C8B-B14F-4D97-AF65-F5344CB8AC3E}">
        <p14:creationId xmlns:p14="http://schemas.microsoft.com/office/powerpoint/2010/main" val="1067999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66B5F396-2060-4732-B7A8-1CC1704B91DA}" type="datetimeFigureOut">
              <a:rPr lang="tr-TR"/>
              <a:pPr>
                <a:defRPr/>
              </a:pPr>
              <a:t>15.04.2016</a:t>
            </a:fld>
            <a:endParaRPr lang="tr-TR"/>
          </a:p>
        </p:txBody>
      </p:sp>
      <p:sp>
        <p:nvSpPr>
          <p:cNvPr id="8" name="Footer Placeholder 7"/>
          <p:cNvSpPr>
            <a:spLocks noGrp="1"/>
          </p:cNvSpPr>
          <p:nvPr>
            <p:ph type="ftr" sz="quarter" idx="16"/>
          </p:nvPr>
        </p:nvSpPr>
        <p:spPr/>
        <p:txBody>
          <a:bodyPr/>
          <a:lstStyle>
            <a:lvl1pPr>
              <a:defRPr/>
            </a:lvl1pPr>
          </a:lstStyle>
          <a:p>
            <a:pPr>
              <a:defRPr/>
            </a:pPr>
            <a:endParaRPr lang="tr-TR"/>
          </a:p>
        </p:txBody>
      </p:sp>
      <p:sp>
        <p:nvSpPr>
          <p:cNvPr id="9" name="Slide Number Placeholder 8"/>
          <p:cNvSpPr>
            <a:spLocks noGrp="1"/>
          </p:cNvSpPr>
          <p:nvPr>
            <p:ph type="sldNum" sz="quarter" idx="17"/>
          </p:nvPr>
        </p:nvSpPr>
        <p:spPr/>
        <p:txBody>
          <a:bodyPr/>
          <a:lstStyle>
            <a:lvl1pPr>
              <a:defRPr/>
            </a:lvl1pPr>
          </a:lstStyle>
          <a:p>
            <a:pPr>
              <a:defRPr/>
            </a:pPr>
            <a:fld id="{2ABBB669-DD2A-4481-A88B-3CD36E9AF484}" type="slidenum">
              <a:rPr lang="tr-TR"/>
              <a:pPr>
                <a:defRPr/>
              </a:pPr>
              <a:t>‹#›</a:t>
            </a:fld>
            <a:endParaRPr lang="tr-TR"/>
          </a:p>
        </p:txBody>
      </p:sp>
    </p:spTree>
    <p:extLst>
      <p:ext uri="{BB962C8B-B14F-4D97-AF65-F5344CB8AC3E}">
        <p14:creationId xmlns:p14="http://schemas.microsoft.com/office/powerpoint/2010/main" val="628049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43BE96A2-3194-40B3-84F4-0781B0386B56}" type="datetimeFigureOut">
              <a:rPr lang="tr-TR"/>
              <a:pPr>
                <a:defRPr/>
              </a:pPr>
              <a:t>15.04.2016</a:t>
            </a:fld>
            <a:endParaRPr lang="tr-TR"/>
          </a:p>
        </p:txBody>
      </p:sp>
      <p:sp>
        <p:nvSpPr>
          <p:cNvPr id="4" name="Footer Placeholder 3"/>
          <p:cNvSpPr>
            <a:spLocks noGrp="1"/>
          </p:cNvSpPr>
          <p:nvPr>
            <p:ph type="ftr" sz="quarter" idx="11"/>
          </p:nvPr>
        </p:nvSpPr>
        <p:spPr/>
        <p:txBody>
          <a:bodyPr/>
          <a:lstStyle>
            <a:lvl1pPr>
              <a:defRPr/>
            </a:lvl1pPr>
          </a:lstStyle>
          <a:p>
            <a:pPr>
              <a:defRPr/>
            </a:pPr>
            <a:endParaRPr lang="tr-TR"/>
          </a:p>
        </p:txBody>
      </p:sp>
      <p:sp>
        <p:nvSpPr>
          <p:cNvPr id="5" name="Slide Number Placeholder 4"/>
          <p:cNvSpPr>
            <a:spLocks noGrp="1"/>
          </p:cNvSpPr>
          <p:nvPr>
            <p:ph type="sldNum" sz="quarter" idx="12"/>
          </p:nvPr>
        </p:nvSpPr>
        <p:spPr/>
        <p:txBody>
          <a:bodyPr/>
          <a:lstStyle>
            <a:lvl1pPr>
              <a:defRPr/>
            </a:lvl1pPr>
          </a:lstStyle>
          <a:p>
            <a:pPr>
              <a:defRPr/>
            </a:pPr>
            <a:fld id="{9A17E429-C795-40A9-8227-62C313BFC0C5}" type="slidenum">
              <a:rPr lang="tr-TR"/>
              <a:pPr>
                <a:defRPr/>
              </a:pPr>
              <a:t>‹#›</a:t>
            </a:fld>
            <a:endParaRPr lang="tr-TR"/>
          </a:p>
        </p:txBody>
      </p:sp>
    </p:spTree>
    <p:extLst>
      <p:ext uri="{BB962C8B-B14F-4D97-AF65-F5344CB8AC3E}">
        <p14:creationId xmlns:p14="http://schemas.microsoft.com/office/powerpoint/2010/main" val="1877656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7286ED0-495B-4585-8853-BF19B6C34C83}" type="datetimeFigureOut">
              <a:rPr lang="tr-TR"/>
              <a:pPr>
                <a:defRPr/>
              </a:pPr>
              <a:t>15.04.2016</a:t>
            </a:fld>
            <a:endParaRPr lang="tr-TR"/>
          </a:p>
        </p:txBody>
      </p:sp>
      <p:sp>
        <p:nvSpPr>
          <p:cNvPr id="3" name="Footer Placeholder 2"/>
          <p:cNvSpPr>
            <a:spLocks noGrp="1"/>
          </p:cNvSpPr>
          <p:nvPr>
            <p:ph type="ftr" sz="quarter" idx="11"/>
          </p:nvPr>
        </p:nvSpPr>
        <p:spPr/>
        <p:txBody>
          <a:bodyPr/>
          <a:lstStyle>
            <a:lvl1pPr>
              <a:defRPr/>
            </a:lvl1pPr>
          </a:lstStyle>
          <a:p>
            <a:pPr>
              <a:defRPr/>
            </a:pPr>
            <a:endParaRPr lang="tr-TR"/>
          </a:p>
        </p:txBody>
      </p:sp>
      <p:sp>
        <p:nvSpPr>
          <p:cNvPr id="4" name="Slide Number Placeholder 3"/>
          <p:cNvSpPr>
            <a:spLocks noGrp="1"/>
          </p:cNvSpPr>
          <p:nvPr>
            <p:ph type="sldNum" sz="quarter" idx="12"/>
          </p:nvPr>
        </p:nvSpPr>
        <p:spPr/>
        <p:txBody>
          <a:bodyPr/>
          <a:lstStyle>
            <a:lvl1pPr>
              <a:defRPr/>
            </a:lvl1pPr>
          </a:lstStyle>
          <a:p>
            <a:pPr>
              <a:defRPr/>
            </a:pPr>
            <a:fld id="{E2C4A9E0-0B49-4CE4-864D-CC469C2BF5E6}" type="slidenum">
              <a:rPr lang="tr-TR"/>
              <a:pPr>
                <a:defRPr/>
              </a:pPr>
              <a:t>‹#›</a:t>
            </a:fld>
            <a:endParaRPr lang="tr-TR"/>
          </a:p>
        </p:txBody>
      </p:sp>
    </p:spTree>
    <p:extLst>
      <p:ext uri="{BB962C8B-B14F-4D97-AF65-F5344CB8AC3E}">
        <p14:creationId xmlns:p14="http://schemas.microsoft.com/office/powerpoint/2010/main" val="980030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B4ACB7B5-2C61-4BF7-985A-A4C1BB2842B6}" type="datetimeFigureOut">
              <a:rPr lang="tr-TR"/>
              <a:pPr>
                <a:defRPr/>
              </a:pPr>
              <a:t>15.04.2016</a:t>
            </a:fld>
            <a:endParaRPr lang="tr-TR"/>
          </a:p>
        </p:txBody>
      </p:sp>
      <p:sp>
        <p:nvSpPr>
          <p:cNvPr id="6" name="Footer Placeholder 5"/>
          <p:cNvSpPr>
            <a:spLocks noGrp="1"/>
          </p:cNvSpPr>
          <p:nvPr>
            <p:ph type="ftr" sz="quarter" idx="11"/>
          </p:nvPr>
        </p:nvSpPr>
        <p:spPr/>
        <p:txBody>
          <a:bodyPr/>
          <a:lstStyle>
            <a:lvl1pPr>
              <a:defRPr/>
            </a:lvl1pPr>
          </a:lstStyle>
          <a:p>
            <a:pPr>
              <a:defRPr/>
            </a:pPr>
            <a:endParaRPr lang="tr-TR"/>
          </a:p>
        </p:txBody>
      </p:sp>
      <p:sp>
        <p:nvSpPr>
          <p:cNvPr id="7" name="Slide Number Placeholder 6"/>
          <p:cNvSpPr>
            <a:spLocks noGrp="1"/>
          </p:cNvSpPr>
          <p:nvPr>
            <p:ph type="sldNum" sz="quarter" idx="12"/>
          </p:nvPr>
        </p:nvSpPr>
        <p:spPr/>
        <p:txBody>
          <a:bodyPr/>
          <a:lstStyle>
            <a:lvl1pPr>
              <a:defRPr/>
            </a:lvl1pPr>
          </a:lstStyle>
          <a:p>
            <a:pPr>
              <a:defRPr/>
            </a:pPr>
            <a:fld id="{C5195482-A6C9-4DA9-85E4-383BFC9EC2C7}" type="slidenum">
              <a:rPr lang="tr-TR"/>
              <a:pPr>
                <a:defRPr/>
              </a:pPr>
              <a:t>‹#›</a:t>
            </a:fld>
            <a:endParaRPr lang="tr-TR"/>
          </a:p>
        </p:txBody>
      </p:sp>
    </p:spTree>
    <p:extLst>
      <p:ext uri="{BB962C8B-B14F-4D97-AF65-F5344CB8AC3E}">
        <p14:creationId xmlns:p14="http://schemas.microsoft.com/office/powerpoint/2010/main" val="199842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8AB4F46B-7D5D-4661-8763-50D2DAFA1746}" type="datetimeFigureOut">
              <a:rPr lang="tr-TR"/>
              <a:pPr>
                <a:defRPr/>
              </a:pPr>
              <a:t>15.04.2016</a:t>
            </a:fld>
            <a:endParaRPr lang="tr-TR"/>
          </a:p>
        </p:txBody>
      </p:sp>
      <p:sp>
        <p:nvSpPr>
          <p:cNvPr id="6" name="Footer Placeholder 5"/>
          <p:cNvSpPr>
            <a:spLocks noGrp="1"/>
          </p:cNvSpPr>
          <p:nvPr>
            <p:ph type="ftr" sz="quarter" idx="11"/>
          </p:nvPr>
        </p:nvSpPr>
        <p:spPr/>
        <p:txBody>
          <a:bodyPr/>
          <a:lstStyle>
            <a:lvl1pPr>
              <a:defRPr/>
            </a:lvl1pPr>
          </a:lstStyle>
          <a:p>
            <a:pPr>
              <a:defRPr/>
            </a:pPr>
            <a:endParaRPr lang="tr-TR"/>
          </a:p>
        </p:txBody>
      </p:sp>
      <p:sp>
        <p:nvSpPr>
          <p:cNvPr id="7" name="Slide Number Placeholder 6"/>
          <p:cNvSpPr>
            <a:spLocks noGrp="1"/>
          </p:cNvSpPr>
          <p:nvPr>
            <p:ph type="sldNum" sz="quarter" idx="12"/>
          </p:nvPr>
        </p:nvSpPr>
        <p:spPr/>
        <p:txBody>
          <a:bodyPr/>
          <a:lstStyle>
            <a:lvl1pPr>
              <a:defRPr/>
            </a:lvl1pPr>
          </a:lstStyle>
          <a:p>
            <a:pPr>
              <a:defRPr/>
            </a:pPr>
            <a:fld id="{EF227124-2615-41B7-A625-6CB58B578F6E}" type="slidenum">
              <a:rPr lang="tr-TR"/>
              <a:pPr>
                <a:defRPr/>
              </a:pPr>
              <a:t>‹#›</a:t>
            </a:fld>
            <a:endParaRPr lang="tr-TR"/>
          </a:p>
        </p:txBody>
      </p:sp>
    </p:spTree>
    <p:extLst>
      <p:ext uri="{BB962C8B-B14F-4D97-AF65-F5344CB8AC3E}">
        <p14:creationId xmlns:p14="http://schemas.microsoft.com/office/powerpoint/2010/main" val="7235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FF2837DF-CC2E-4B08-9DBC-2C402F9C038A}" type="datetimeFigureOut">
              <a:rPr lang="tr-TR"/>
              <a:pPr>
                <a:defRPr/>
              </a:pPr>
              <a:t>15.04.2016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ED0D56DF-8FD0-4D6B-BF51-59CD3958BA5B}" type="slidenum">
              <a:rPr lang="tr-TR"/>
              <a:pPr>
                <a:defRPr/>
              </a:pPr>
              <a:t>‹#›</a:t>
            </a:fld>
            <a:endParaRPr lang="tr-TR"/>
          </a:p>
        </p:txBody>
      </p:sp>
    </p:spTree>
    <p:extLst>
      <p:ext uri="{BB962C8B-B14F-4D97-AF65-F5344CB8AC3E}">
        <p14:creationId xmlns:p14="http://schemas.microsoft.com/office/powerpoint/2010/main" val="470420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DAE30329-2266-4460-8C8B-45CFFD32AA51}" type="datetimeFigureOut">
              <a:rPr lang="tr-TR"/>
              <a:pPr>
                <a:defRPr/>
              </a:pPr>
              <a:t>15.04.2016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F4DDDB8-E2B4-48AF-B44A-624C7F5E281D}" type="slidenum">
              <a:rPr lang="tr-TR"/>
              <a:pPr>
                <a:defRPr/>
              </a:pPr>
              <a:t>‹#›</a:t>
            </a:fld>
            <a:endParaRPr lang="tr-TR"/>
          </a:p>
        </p:txBody>
      </p:sp>
    </p:spTree>
    <p:extLst>
      <p:ext uri="{BB962C8B-B14F-4D97-AF65-F5344CB8AC3E}">
        <p14:creationId xmlns:p14="http://schemas.microsoft.com/office/powerpoint/2010/main" val="128013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15.04.2016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15.04.2016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3720DD-5B6D-40BF-8493-A6B52D484E6B}" type="datetimeFigureOut">
              <a:rPr lang="tr-TR" smtClean="0"/>
              <a:pPr/>
              <a:t>15.04.2016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pPr/>
              <a:t>15.04.2016</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fld id="{C0469CFA-01C2-4BA8-A4CD-C29F2B344DF0}" type="datetimeFigureOut">
              <a:rPr lang="en-US"/>
              <a:pPr defTabSz="457200" eaLnBrk="0" fontAlgn="base" hangingPunct="0">
                <a:spcBef>
                  <a:spcPct val="0"/>
                </a:spcBef>
                <a:spcAft>
                  <a:spcPct val="0"/>
                </a:spcAft>
                <a:defRPr/>
              </a:pPr>
              <a:t>4/15/2016</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endParaRPr lang="tr-T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fld id="{0EB8E550-E7AE-4B58-8599-65E058B76582}" type="slidenum">
              <a:rPr lang="en-US"/>
              <a:pPr defTabSz="457200" eaLnBrk="0" fontAlgn="base" hangingPunct="0">
                <a:spcBef>
                  <a:spcPct val="0"/>
                </a:spcBef>
                <a:spcAft>
                  <a:spcPct val="0"/>
                </a:spcAft>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48244404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17411"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457200" eaLnBrk="0" fontAlgn="base" hangingPunct="0">
              <a:spcBef>
                <a:spcPct val="0"/>
              </a:spcBef>
              <a:spcAft>
                <a:spcPct val="0"/>
              </a:spcAft>
            </a:pPr>
            <a:r>
              <a:rPr lang="tr-TR" altLang="tr-TR" sz="140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a:solidFill>
                <a:srgbClr val="000000"/>
              </a:solidFill>
              <a:ea typeface="Calibri" pitchFamily="34" charset="0"/>
              <a:cs typeface="Times New Roman" pitchFamily="18" charset="0"/>
            </a:endParaRPr>
          </a:p>
        </p:txBody>
      </p:sp>
      <p:sp>
        <p:nvSpPr>
          <p:cNvPr id="17419" name="Metin kutusu 4"/>
          <p:cNvSpPr txBox="1">
            <a:spLocks noChangeArrowheads="1"/>
          </p:cNvSpPr>
          <p:nvPr/>
        </p:nvSpPr>
        <p:spPr bwMode="auto">
          <a:xfrm>
            <a:off x="2095334" y="2768600"/>
            <a:ext cx="51819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457200" eaLnBrk="0" fontAlgn="base" hangingPunct="0">
              <a:spcBef>
                <a:spcPct val="0"/>
              </a:spcBef>
              <a:spcAft>
                <a:spcPct val="0"/>
              </a:spcAft>
            </a:pPr>
            <a:r>
              <a:rPr lang="tr-TR" altLang="tr-TR" b="1" dirty="0">
                <a:solidFill>
                  <a:srgbClr val="000000"/>
                </a:solidFill>
                <a:latin typeface="Times New Roman" pitchFamily="18" charset="0"/>
                <a:cs typeface="Times New Roman" pitchFamily="18" charset="0"/>
              </a:rPr>
              <a:t>ULAŞTIRMA VE LOJİSTİK MESLEKİ EĞİTİM</a:t>
            </a:r>
          </a:p>
          <a:p>
            <a:pPr algn="ctr"/>
            <a:r>
              <a:rPr lang="tr-TR" altLang="tr-TR" b="1" dirty="0">
                <a:solidFill>
                  <a:srgbClr val="000000"/>
                </a:solidFill>
                <a:latin typeface="Times New Roman" pitchFamily="18" charset="0"/>
                <a:cs typeface="Times New Roman" pitchFamily="18" charset="0"/>
              </a:rPr>
              <a:t>TAŞIMA MODELLERİ</a:t>
            </a:r>
          </a:p>
          <a:p>
            <a:pPr algn="ctr"/>
            <a:r>
              <a:rPr lang="tr-TR" altLang="tr-TR" b="1" dirty="0" smtClean="0">
                <a:solidFill>
                  <a:srgbClr val="000000"/>
                </a:solidFill>
                <a:latin typeface="Times New Roman" pitchFamily="18" charset="0"/>
                <a:cs typeface="Times New Roman" pitchFamily="18" charset="0"/>
              </a:rPr>
              <a:t>(KARA YOLU TAŞIMACILIĞI</a:t>
            </a:r>
            <a:r>
              <a:rPr lang="tr-TR" altLang="tr-TR" b="1" dirty="0" smtClean="0">
                <a:solidFill>
                  <a:srgbClr val="000000"/>
                </a:solidFill>
                <a:latin typeface="Times New Roman" pitchFamily="18" charset="0"/>
                <a:cs typeface="Times New Roman" pitchFamily="18" charset="0"/>
              </a:rPr>
              <a:t>)</a:t>
            </a:r>
          </a:p>
          <a:p>
            <a:pPr algn="ctr"/>
            <a:r>
              <a:rPr lang="tr-TR" altLang="tr-TR" b="1" dirty="0" err="1">
                <a:solidFill>
                  <a:srgbClr val="000000"/>
                </a:solidFill>
                <a:latin typeface="Times New Roman" pitchFamily="18" charset="0"/>
                <a:cs typeface="Times New Roman" pitchFamily="18" charset="0"/>
              </a:rPr>
              <a:t>Öğr.Gör.Hakan</a:t>
            </a:r>
            <a:r>
              <a:rPr lang="tr-TR" altLang="tr-TR" b="1" dirty="0">
                <a:solidFill>
                  <a:srgbClr val="000000"/>
                </a:solidFill>
                <a:latin typeface="Times New Roman" pitchFamily="18" charset="0"/>
                <a:cs typeface="Times New Roman" pitchFamily="18" charset="0"/>
              </a:rPr>
              <a:t> </a:t>
            </a:r>
            <a:r>
              <a:rPr lang="tr-TR" altLang="tr-TR" b="1" dirty="0" smtClean="0">
                <a:solidFill>
                  <a:srgbClr val="000000"/>
                </a:solidFill>
                <a:latin typeface="Times New Roman" pitchFamily="18" charset="0"/>
                <a:cs typeface="Times New Roman" pitchFamily="18" charset="0"/>
              </a:rPr>
              <a:t>GÜNGÖRMEZ</a:t>
            </a:r>
            <a:endParaRPr lang="tr-TR" altLang="tr-TR"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67619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000" y="17552"/>
            <a:ext cx="9123000" cy="6840448"/>
          </a:xfrm>
        </p:spPr>
        <p:txBody>
          <a:bodyPr>
            <a:normAutofit fontScale="92500" lnSpcReduction="20000"/>
          </a:bodyPr>
          <a:lstStyle/>
          <a:p>
            <a:pPr marL="457200" lvl="1" indent="0">
              <a:buNone/>
            </a:pPr>
            <a:r>
              <a:rPr lang="tr-TR" sz="4000" b="1" dirty="0" smtClean="0"/>
              <a:t> </a:t>
            </a:r>
            <a:r>
              <a:rPr lang="en-US" sz="4000" b="1" dirty="0" smtClean="0"/>
              <a:t>Kara </a:t>
            </a:r>
            <a:r>
              <a:rPr lang="en-US" sz="4000" b="1" dirty="0"/>
              <a:t>Yoluyla Eşya Taşımacılığının Olumsuz Yönleri</a:t>
            </a:r>
            <a:endParaRPr lang="tr-TR" sz="4000" b="1" dirty="0"/>
          </a:p>
          <a:p>
            <a:r>
              <a:rPr lang="en-US" dirty="0"/>
              <a:t>Uluslararası kara yolu eşya taşımacılığının bir kısım üstünlükleri olmasına rağmen, bazı olumsuz yönleri de bulunmaktadır. </a:t>
            </a:r>
            <a:r>
              <a:rPr lang="en-US" dirty="0" smtClean="0"/>
              <a:t>Bunlar</a:t>
            </a:r>
            <a:r>
              <a:rPr lang="tr-TR" dirty="0" smtClean="0"/>
              <a:t>;</a:t>
            </a:r>
          </a:p>
          <a:p>
            <a:r>
              <a:rPr lang="en-US" dirty="0" smtClean="0"/>
              <a:t>Numune </a:t>
            </a:r>
            <a:r>
              <a:rPr lang="en-US" dirty="0"/>
              <a:t>veya benzeri nitelikte taşınacak eşyanın düşük miktarda olması hâlinde bu eşyaların bir araç içinde sevk yerlerine ayrı ayrı ulaştırılması gerekmektedir. Parsiyel malların toplanması, dağıtımı, zaman ve maliyet yönünden olumsuzluk yaratmaktadır. Hava yolu, parsiyel taşımalarda zaman ve maliyet yönünden kara yoluna göre daha tercih edilebilen bir taşıma </a:t>
            </a:r>
            <a:r>
              <a:rPr lang="en-US" dirty="0" smtClean="0"/>
              <a:t>türüdür</a:t>
            </a:r>
            <a:r>
              <a:rPr lang="tr-TR" dirty="0" smtClean="0"/>
              <a:t>.</a:t>
            </a:r>
          </a:p>
          <a:p>
            <a:r>
              <a:rPr lang="en-US" dirty="0" smtClean="0"/>
              <a:t>Ağır </a:t>
            </a:r>
            <a:r>
              <a:rPr lang="en-US" dirty="0"/>
              <a:t>ve yüksek hacimli eşyaların kara yolu ulaştırma mevzuatına uyumlu olmaması, taşınmalarını çoğunlukla imkânsız hâle getirmektedir. Bu tür eşyaların demir yolu veya deniz yoluyla taşınması daha verimli </a:t>
            </a:r>
            <a:r>
              <a:rPr lang="en-US" dirty="0" smtClean="0"/>
              <a:t>olmaktadır.</a:t>
            </a:r>
            <a:endParaRPr lang="tr-TR" dirty="0"/>
          </a:p>
          <a:p>
            <a:r>
              <a:rPr lang="en-US" dirty="0" smtClean="0"/>
              <a:t>Kara </a:t>
            </a:r>
            <a:r>
              <a:rPr lang="en-US" dirty="0"/>
              <a:t>yoluyla uluslararası eşya taşımacılığında hukuki mevzuat; bekleme süreleri  ile eşyanın hacmi ve niteliğine bağlı olarak diğer taşıma türlerine göre olumsuzluklar </a:t>
            </a:r>
            <a:r>
              <a:rPr lang="en-US" dirty="0" smtClean="0"/>
              <a:t>yaratabilmektedir.</a:t>
            </a:r>
            <a:endParaRPr lang="tr-TR" dirty="0"/>
          </a:p>
          <a:p>
            <a:r>
              <a:rPr lang="en-US" dirty="0" smtClean="0"/>
              <a:t>Kara </a:t>
            </a:r>
            <a:r>
              <a:rPr lang="en-US" dirty="0"/>
              <a:t>yoluyla yapılan taşımacılıkta ihracat ve ithalat ülkeleri arasında yükün transit geçtiği ülkelerde uyulması gereken gümrük mevzuatları bulunmaktadır. Buna karşılık deniz ve hava yolunda çoğunlukla ithalatçı ve ihracatçı olarak ülkeler arasında transit geçiş ülkeleri bulunmamaktadır. Kara yoluyla yapılan taşımacılıkta, transit gümrükler ilave bekleme süreleri oluşturmaktadır.</a:t>
            </a:r>
            <a:endParaRPr lang="tr-TR" dirty="0"/>
          </a:p>
          <a:p>
            <a:endParaRPr lang="tr-TR" dirty="0"/>
          </a:p>
        </p:txBody>
      </p:sp>
    </p:spTree>
    <p:extLst>
      <p:ext uri="{BB962C8B-B14F-4D97-AF65-F5344CB8AC3E}">
        <p14:creationId xmlns:p14="http://schemas.microsoft.com/office/powerpoint/2010/main" val="1017446553"/>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584" y="0"/>
            <a:ext cx="9118416" cy="6858000"/>
          </a:xfrm>
        </p:spPr>
        <p:txBody>
          <a:bodyPr/>
          <a:lstStyle/>
          <a:p>
            <a:pPr marL="457200" lvl="1" indent="0">
              <a:buNone/>
            </a:pPr>
            <a:r>
              <a:rPr lang="tr-TR" b="1" dirty="0" smtClean="0"/>
              <a:t> </a:t>
            </a:r>
            <a:r>
              <a:rPr lang="en-US" b="1" dirty="0" smtClean="0"/>
              <a:t>Kara </a:t>
            </a:r>
            <a:r>
              <a:rPr lang="en-US" b="1" dirty="0"/>
              <a:t>Yolu Eşya Taşımacılığında Uluslararası Örgütler</a:t>
            </a:r>
            <a:endParaRPr lang="tr-TR" b="1" dirty="0"/>
          </a:p>
          <a:p>
            <a:r>
              <a:rPr lang="en-US" dirty="0"/>
              <a:t>Uluslararası kara yolu eşya taşımacılığında etkili olan örgütler;</a:t>
            </a:r>
            <a:endParaRPr lang="tr-TR" dirty="0"/>
          </a:p>
          <a:p>
            <a:pPr lvl="2"/>
            <a:r>
              <a:rPr lang="en-US" dirty="0"/>
              <a:t>Birleşmiş Milletler Avrupa Ekonomik Konseyi (UNECE),</a:t>
            </a:r>
            <a:endParaRPr lang="tr-TR" dirty="0"/>
          </a:p>
          <a:p>
            <a:pPr lvl="2"/>
            <a:r>
              <a:rPr lang="en-US" dirty="0"/>
              <a:t>Ulaştırma Bakanları Avrupa Konferansı (CEMT-UBAK)</a:t>
            </a:r>
            <a:endParaRPr lang="tr-TR" dirty="0"/>
          </a:p>
          <a:p>
            <a:pPr lvl="2"/>
            <a:r>
              <a:rPr lang="en-US" dirty="0"/>
              <a:t>Uluslararası Kara yolu Taşıma Birliği (IRU)</a:t>
            </a:r>
            <a:endParaRPr lang="tr-TR" dirty="0"/>
          </a:p>
          <a:p>
            <a:pPr lvl="2"/>
            <a:r>
              <a:rPr lang="en-US" dirty="0"/>
              <a:t>Güneydoğu Avrupa Ortak Girişimi (SECI)</a:t>
            </a:r>
            <a:endParaRPr lang="tr-TR" dirty="0"/>
          </a:p>
          <a:p>
            <a:pPr lvl="2"/>
            <a:r>
              <a:rPr lang="en-US" dirty="0"/>
              <a:t>Uluslararası Taşıma Organizatörleri Dernekleri Federasyonu (FIATA)</a:t>
            </a:r>
            <a:endParaRPr lang="tr-TR" dirty="0"/>
          </a:p>
          <a:p>
            <a:r>
              <a:rPr lang="en-US" dirty="0"/>
              <a:t>Kara yolu taşımacılık endüstrisinin bu örgütler vasıtası ile Türkiye ve yurt dışı ulaştırma ve taşımacılık politikalarının irdelenmesi, işletmelerin ve ülkelerin dış ticarette rekabetçi üstünlüğü sağlamasında önemli bir fonksiyonu olacaktır.</a:t>
            </a:r>
            <a:endParaRPr lang="tr-TR" dirty="0"/>
          </a:p>
          <a:p>
            <a:endParaRPr lang="tr-TR" dirty="0"/>
          </a:p>
        </p:txBody>
      </p:sp>
    </p:spTree>
    <p:extLst>
      <p:ext uri="{BB962C8B-B14F-4D97-AF65-F5344CB8AC3E}">
        <p14:creationId xmlns:p14="http://schemas.microsoft.com/office/powerpoint/2010/main" val="816723661"/>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344" y="0"/>
            <a:ext cx="9133656" cy="6858000"/>
          </a:xfrm>
        </p:spPr>
        <p:txBody>
          <a:bodyPr>
            <a:normAutofit/>
          </a:bodyPr>
          <a:lstStyle/>
          <a:p>
            <a:pPr marL="457200" lvl="1" indent="0">
              <a:buNone/>
            </a:pPr>
            <a:r>
              <a:rPr lang="tr-TR" b="1" dirty="0" smtClean="0"/>
              <a:t>  </a:t>
            </a:r>
            <a:r>
              <a:rPr lang="en-US" b="1" dirty="0" smtClean="0"/>
              <a:t>Türkiye’nin </a:t>
            </a:r>
            <a:r>
              <a:rPr lang="en-US" b="1" dirty="0"/>
              <a:t>Uluslararası Kara Yolu Eşya Taşımacılığındaki Ana Güzergâhları</a:t>
            </a:r>
            <a:endParaRPr lang="tr-TR" b="1" dirty="0"/>
          </a:p>
          <a:p>
            <a:r>
              <a:rPr lang="en-US" dirty="0"/>
              <a:t>Türkiye’nin dış ticaretinde en büyük paya sahip olan Avrupa Birliği ülkelerine yapılmakta olan taşımacılık için iki önemli güzergâhı bulunmaktadır. Türkiye’nin doğu ve güneyinden Kafkaslar, Orta Asya ve Ortadoğu bölgelerine yapılan kara yolu taşımacılığı çeşitli belirsizlik ve yeniden yapılanmalar neticesinde gelişme göstermesine rağmen istenilen seviyeden uzaktır. Bu nedenle düzenli ve sürekli olarak gerçekleştirilen, yasal ve teknik altyapısı uluslararası standartlara ulaşmış olan iki güzergâh Türkiye açısından son derece stratejiktir. Bunlar:</a:t>
            </a:r>
            <a:endParaRPr lang="tr-TR" dirty="0"/>
          </a:p>
          <a:p>
            <a:pPr lvl="2"/>
            <a:r>
              <a:rPr lang="en-US" dirty="0"/>
              <a:t>Kapıkule Sınır Gümrük Kapısı’ndan yapılan kara yolu taşımacılığı</a:t>
            </a:r>
            <a:endParaRPr lang="tr-TR" dirty="0"/>
          </a:p>
          <a:p>
            <a:pPr lvl="2"/>
            <a:r>
              <a:rPr lang="en-US" dirty="0"/>
              <a:t>Ro-Ro gemileriyle kara yolu araç gereçleriyle İtalya üzerinden yapılan taşımacılık</a:t>
            </a:r>
            <a:endParaRPr lang="tr-TR" dirty="0"/>
          </a:p>
          <a:p>
            <a:endParaRPr lang="tr-TR" dirty="0"/>
          </a:p>
        </p:txBody>
      </p:sp>
    </p:spTree>
    <p:extLst>
      <p:ext uri="{BB962C8B-B14F-4D97-AF65-F5344CB8AC3E}">
        <p14:creationId xmlns:p14="http://schemas.microsoft.com/office/powerpoint/2010/main" val="699892365"/>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6112"/>
            <a:ext cx="9144000" cy="6851888"/>
          </a:xfrm>
        </p:spPr>
        <p:txBody>
          <a:bodyPr>
            <a:normAutofit/>
          </a:bodyPr>
          <a:lstStyle/>
          <a:p>
            <a:pPr marL="914400" lvl="2" indent="0">
              <a:buNone/>
            </a:pPr>
            <a:r>
              <a:rPr lang="en-US" sz="3200" b="1" dirty="0"/>
              <a:t>Kapıkule Sınır Kapısı’ndan Yapılan Taşımacılık</a:t>
            </a:r>
            <a:endParaRPr lang="tr-TR" sz="3200" b="1" dirty="0"/>
          </a:p>
          <a:p>
            <a:r>
              <a:rPr lang="en-US" dirty="0"/>
              <a:t>Kapıkule üzerinden yapılan taşımacılık önemli bir paya sahip olmasına rağmen, transit geçiş ülkeleri gümrüklerindeki uzun bekleme süreleri, geçiş belgeleri sınırlamaları, geçiş ücretleri, tahditli yol ve geçiş süreleri nedeniyle zaman zaman sorunlu bir güzergâh hâlini alabilmektedir</a:t>
            </a:r>
            <a:r>
              <a:rPr lang="en-US" dirty="0" smtClean="0"/>
              <a:t>.</a:t>
            </a:r>
            <a:r>
              <a:rPr lang="en-US" dirty="0"/>
              <a:t> Uluslararası kara yolu taşımacılığında özellikle kara yolu taşıtlarının geçiş sınırlamalarının bulunduğu transit güzergâhında bulunan ülkelerde vagonların üzerinde taşınarak varış ülkesine sevk edilmeleri zorunlu hâle gelmiştir. Türkiye ile Avrupa Birliği ülkeleri arasında demir yolu aktarmalı taşımacılık bu sınırlamaların bulunduğu Avusturya geçişlerinde yapılmaktadır.</a:t>
            </a:r>
            <a:endParaRPr lang="tr-TR" dirty="0"/>
          </a:p>
          <a:p>
            <a:endParaRPr lang="tr-TR" dirty="0"/>
          </a:p>
          <a:p>
            <a:endParaRPr lang="tr-TR" dirty="0"/>
          </a:p>
        </p:txBody>
      </p:sp>
    </p:spTree>
    <p:extLst>
      <p:ext uri="{BB962C8B-B14F-4D97-AF65-F5344CB8AC3E}">
        <p14:creationId xmlns:p14="http://schemas.microsoft.com/office/powerpoint/2010/main" val="754402612"/>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a:bodyPr>
          <a:lstStyle/>
          <a:p>
            <a:pPr marL="0" lvl="3" indent="0">
              <a:buNone/>
            </a:pPr>
            <a:r>
              <a:rPr lang="en-US" sz="3200" b="1" dirty="0" smtClean="0"/>
              <a:t>Kara yolu Güzergâhında Kullanılan Başlıca Hatla</a:t>
            </a:r>
            <a:r>
              <a:rPr lang="tr-TR" sz="3200" b="1" dirty="0" smtClean="0"/>
              <a:t>r</a:t>
            </a:r>
          </a:p>
          <a:p>
            <a:pPr marL="342900" lvl="4" indent="-342900">
              <a:buFont typeface="Arial" pitchFamily="34" charset="0"/>
              <a:buChar char="•"/>
            </a:pPr>
            <a:r>
              <a:rPr lang="en-US" sz="2400" dirty="0"/>
              <a:t>Bulgaristan - Romanya - Macaristan - Avusturya </a:t>
            </a:r>
            <a:r>
              <a:rPr lang="en-US" sz="2400" dirty="0" smtClean="0"/>
              <a:t>hattı</a:t>
            </a:r>
            <a:r>
              <a:rPr lang="tr-TR" sz="2400" dirty="0" smtClean="0"/>
              <a:t>r</a:t>
            </a:r>
            <a:endParaRPr lang="tr-TR" sz="2400" dirty="0"/>
          </a:p>
          <a:p>
            <a:r>
              <a:rPr lang="en-US" sz="2400" dirty="0"/>
              <a:t>Bulgaristan - Yugoslavya - Macaristan - Avusturya hattı</a:t>
            </a:r>
            <a:endParaRPr lang="tr-TR" sz="2400" dirty="0"/>
          </a:p>
          <a:p>
            <a:r>
              <a:rPr lang="en-US" sz="2400" dirty="0"/>
              <a:t>Bulgaristan - Yugoslavya - Hırvatistan - Slovenya - Avusturya hattı</a:t>
            </a:r>
            <a:endParaRPr lang="tr-TR" sz="2400" dirty="0"/>
          </a:p>
          <a:p>
            <a:r>
              <a:rPr lang="en-US" sz="2400" dirty="0"/>
              <a:t>Bulgaristan - Yugoslavya - Hırvatistan - Slovenya - İtalya hattı</a:t>
            </a:r>
            <a:endParaRPr lang="tr-TR" sz="2400" dirty="0"/>
          </a:p>
          <a:p>
            <a:pPr marL="0" lvl="2" indent="0">
              <a:buNone/>
            </a:pPr>
            <a:r>
              <a:rPr lang="en-US" sz="3600" b="1" dirty="0"/>
              <a:t>Ro-Ro Gemileriyle Yapılan </a:t>
            </a:r>
            <a:r>
              <a:rPr lang="en-US" sz="3600" b="1" dirty="0" smtClean="0"/>
              <a:t>Taşımacılık</a:t>
            </a:r>
            <a:endParaRPr lang="tr-TR" sz="3600" b="1" dirty="0" smtClean="0"/>
          </a:p>
          <a:p>
            <a:r>
              <a:rPr lang="en-US" dirty="0"/>
              <a:t>Uluslararası kara yolu taşımacılığında geçiş sınırlamaları, transit sürelerinin uzun zaman alması, taşımacılığın toplam maliyetlerinin düşürülmesi gibi nedenlerle kara yolu araçlarının deniz yolu Ro-Ro gemilerine bindirilmesi bir zorunluluk hâlini almıştır.</a:t>
            </a:r>
            <a:endParaRPr lang="tr-TR" dirty="0"/>
          </a:p>
          <a:p>
            <a:r>
              <a:rPr lang="en-US" dirty="0"/>
              <a:t>Ro-Ro gemileri taşıma seçeneği olan gemi türüdür. Taşıt gibi, konteyner de  taşıyabilir.</a:t>
            </a:r>
            <a:endParaRPr lang="tr-TR" dirty="0"/>
          </a:p>
          <a:p>
            <a:r>
              <a:rPr lang="en-US" dirty="0"/>
              <a:t>Ayrıca paletli yüklerin de taşındığı görülmektedir.</a:t>
            </a:r>
            <a:endParaRPr lang="tr-TR" dirty="0"/>
          </a:p>
          <a:p>
            <a:r>
              <a:rPr lang="en-US" dirty="0"/>
              <a:t>Ro-Ro gemileri aşağıdaki taşıt türlerini taşıyabilir:</a:t>
            </a:r>
            <a:endParaRPr lang="tr-TR" dirty="0"/>
          </a:p>
          <a:p>
            <a:pPr lvl="1"/>
            <a:r>
              <a:rPr lang="en-US" dirty="0"/>
              <a:t>Şasili treyler (çekicili, çekicisiz)</a:t>
            </a:r>
            <a:endParaRPr lang="tr-TR" dirty="0"/>
          </a:p>
          <a:p>
            <a:pPr lvl="1"/>
            <a:r>
              <a:rPr lang="en-US" dirty="0"/>
              <a:t>Treyler, semi treyler</a:t>
            </a:r>
            <a:endParaRPr lang="tr-TR" dirty="0"/>
          </a:p>
          <a:p>
            <a:pPr lvl="1"/>
            <a:r>
              <a:rPr lang="en-US" dirty="0"/>
              <a:t>Diğer tekerlekli yükler (kamyon vb.)</a:t>
            </a:r>
            <a:endParaRPr lang="tr-TR" dirty="0"/>
          </a:p>
          <a:p>
            <a:pPr marL="457200" lvl="3" indent="0">
              <a:buNone/>
            </a:pPr>
            <a:endParaRPr lang="tr-TR" sz="3200" b="1" dirty="0"/>
          </a:p>
          <a:p>
            <a:endParaRPr lang="tr-TR" dirty="0"/>
          </a:p>
        </p:txBody>
      </p:sp>
    </p:spTree>
    <p:extLst>
      <p:ext uri="{BB962C8B-B14F-4D97-AF65-F5344CB8AC3E}">
        <p14:creationId xmlns:p14="http://schemas.microsoft.com/office/powerpoint/2010/main" val="3496545672"/>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lstStyle/>
          <a:p>
            <a:pPr marL="0" indent="0">
              <a:buNone/>
            </a:pPr>
            <a:r>
              <a:rPr lang="en-US" sz="2800" dirty="0"/>
              <a:t>Ro-Ro’larla gelişen kombine taşımacılık, tramp veya düzenli hat taşımacılığındaki limanların taşıma sistemindeki önemini azaltmıştır. Ro-Ro gemileri için kamyonların çıkışlarına uygun iskelelerin oluşturulması dışında hiçbir yükleme ve boşaltma araç, gereç ve donanımına gerek duyulmaz</a:t>
            </a:r>
            <a:r>
              <a:rPr lang="en-US" sz="2800" dirty="0" smtClean="0"/>
              <a:t>.</a:t>
            </a:r>
            <a:r>
              <a:rPr lang="en-US" sz="2800" dirty="0"/>
              <a:t> Ro-Ro taşımacılığının hasarsız, emniyetli ve hızlı taşıma imkânı sunması, gümrüklerde daha az zaman kaybı ile geçiş daha rekabetçi taşıma ücretleri demektir. Türkiye’nin Ro-Ro taşımacılığı ile alternatif konumdaki kara yolu transit taşımacılık güzergâhında bulunan ülkelerde sıkça görülen çalınma ve yağmaların önüne geçilmektedir. Eşyaların ünite hâline getirilerek Ro-Ro ile kombine taşımacılık yapılması hasar riskini azaltmaktadır.</a:t>
            </a:r>
            <a:endParaRPr lang="tr-TR" sz="2800" dirty="0"/>
          </a:p>
          <a:p>
            <a:endParaRPr lang="tr-TR" dirty="0"/>
          </a:p>
        </p:txBody>
      </p:sp>
    </p:spTree>
    <p:extLst>
      <p:ext uri="{BB962C8B-B14F-4D97-AF65-F5344CB8AC3E}">
        <p14:creationId xmlns:p14="http://schemas.microsoft.com/office/powerpoint/2010/main" val="177815970"/>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idx="1"/>
          </p:nvPr>
        </p:nvSpPr>
        <p:spPr>
          <a:xfrm>
            <a:off x="-1588" y="0"/>
            <a:ext cx="9145588" cy="6858000"/>
          </a:xfrm>
        </p:spPr>
        <p:txBody>
          <a:bodyPr/>
          <a:lstStyle/>
          <a:p>
            <a:pPr marL="0" indent="0">
              <a:buNone/>
            </a:pPr>
            <a:r>
              <a:rPr lang="en-US" sz="4000" dirty="0"/>
              <a:t>Ro-Ro taşımacılığının üstünlükleri şu şekilde </a:t>
            </a:r>
            <a:r>
              <a:rPr lang="en-US" sz="4000" dirty="0" smtClean="0"/>
              <a:t>belirtilebilir</a:t>
            </a:r>
            <a:r>
              <a:rPr lang="en-US" dirty="0"/>
              <a:t> </a:t>
            </a:r>
            <a:r>
              <a:rPr lang="tr-TR" dirty="0" smtClean="0"/>
              <a:t>:</a:t>
            </a:r>
            <a:endParaRPr lang="tr-TR" sz="4000" dirty="0"/>
          </a:p>
          <a:p>
            <a:pPr>
              <a:buFont typeface="Wingdings" pitchFamily="2" charset="2"/>
              <a:buChar char="Ø"/>
            </a:pPr>
            <a:r>
              <a:rPr lang="en-US" sz="2800" dirty="0"/>
              <a:t>Kara yolu araçlarının Ro-Ro gemileriyle taşınması araçların yıpranma paylarını aza indirir.</a:t>
            </a:r>
            <a:endParaRPr lang="tr-TR" sz="2800" dirty="0"/>
          </a:p>
          <a:p>
            <a:pPr>
              <a:buFont typeface="Wingdings" pitchFamily="2" charset="2"/>
              <a:buChar char="Ø"/>
            </a:pPr>
            <a:r>
              <a:rPr lang="en-US" sz="2800" dirty="0"/>
              <a:t>Kara yollarının bakım ve onarımında tasarruf sağlar.</a:t>
            </a:r>
            <a:endParaRPr lang="tr-TR" sz="2800" dirty="0"/>
          </a:p>
          <a:p>
            <a:pPr>
              <a:buFont typeface="Wingdings" pitchFamily="2" charset="2"/>
              <a:buChar char="Ø"/>
            </a:pPr>
            <a:r>
              <a:rPr lang="en-US" sz="2800" dirty="0"/>
              <a:t>Kara yolu trafik sıkışıklığı ve kaza risklerini azaltır.</a:t>
            </a:r>
            <a:endParaRPr lang="tr-TR" sz="2800" dirty="0"/>
          </a:p>
          <a:p>
            <a:pPr>
              <a:buFont typeface="Wingdings" pitchFamily="2" charset="2"/>
              <a:buChar char="Ø"/>
            </a:pPr>
            <a:r>
              <a:rPr lang="en-US" sz="2800" dirty="0"/>
              <a:t>Belirgin döviz tasarrufu sağlar.</a:t>
            </a:r>
            <a:endParaRPr lang="tr-TR" sz="2800" dirty="0"/>
          </a:p>
          <a:p>
            <a:pPr>
              <a:buFont typeface="Wingdings" pitchFamily="2" charset="2"/>
              <a:buChar char="Ø"/>
            </a:pPr>
            <a:r>
              <a:rPr lang="en-US" sz="2800" dirty="0"/>
              <a:t>Bazı hatlarda zaman kazancı sağlar.</a:t>
            </a:r>
            <a:endParaRPr lang="tr-TR" sz="2800" dirty="0"/>
          </a:p>
          <a:p>
            <a:pPr>
              <a:buFont typeface="Wingdings" pitchFamily="2" charset="2"/>
              <a:buChar char="Ø"/>
            </a:pPr>
            <a:r>
              <a:rPr lang="en-US" sz="2800" dirty="0"/>
              <a:t>Teslimatta düzen ve planlama yapılmasına olanak sağlar.</a:t>
            </a:r>
            <a:endParaRPr lang="tr-TR" sz="2800"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2803201443"/>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1340768"/>
            <a:ext cx="9144000" cy="3908762"/>
          </a:xfrm>
          <a:prstGeom prst="rect">
            <a:avLst/>
          </a:prstGeom>
        </p:spPr>
        <p:txBody>
          <a:bodyPr wrap="square">
            <a:spAutoFit/>
          </a:bodyPr>
          <a:lstStyle/>
          <a:p>
            <a:pPr lvl="1"/>
            <a:r>
              <a:rPr lang="en-US" sz="3200" b="1" dirty="0"/>
              <a:t>Ülkemizin Uluslararası Kara Yolu Projeleri</a:t>
            </a:r>
            <a:endParaRPr lang="tr-TR" sz="3200" b="1" dirty="0"/>
          </a:p>
          <a:p>
            <a:r>
              <a:rPr lang="en-US" sz="2400" dirty="0"/>
              <a:t>Kara yolu taşımacılığı sektörümüzün uluslararası ilişkilerinin yürütülmesi ve sorunların çözümü yönünde çaba gösterilmesi Ulaştırma Bakanlığı Kara Ulaştırması Genel Müdürlüğünün görevleri arasındadır. Bu amaçla, ülkemiz taşımacılarının yolcu ve eşya taşıması yaptığı 48 ülkeyle İkili Uluslararası Kara yolu Taşıma Anlaşması imzalanmış, </a:t>
            </a:r>
            <a:r>
              <a:rPr lang="en-US" sz="2400" dirty="0" smtClean="0"/>
              <a:t>iki</a:t>
            </a:r>
            <a:r>
              <a:rPr lang="tr-TR" sz="2400" dirty="0"/>
              <a:t> </a:t>
            </a:r>
            <a:r>
              <a:rPr lang="en-US" sz="2400" dirty="0" smtClean="0"/>
              <a:t>ülkeyle </a:t>
            </a:r>
            <a:r>
              <a:rPr lang="en-US" sz="2400" dirty="0"/>
              <a:t>de paraf edilmiştir. İmzalanan anlaşmalar ile iki ülke arasında ve transit olarak yapılmakta olan kara yoluyla yolcu ve eşya taşımacılığı belli düzenlemeler içinde gerçekleştirilmekte, ortaya çıkan sorunlar ise bu anlaşmalar çerçevesinde çözümlenebilmektedir.</a:t>
            </a:r>
            <a:endParaRPr lang="tr-TR" sz="2400" dirty="0"/>
          </a:p>
        </p:txBody>
      </p:sp>
    </p:spTree>
    <p:extLst>
      <p:ext uri="{BB962C8B-B14F-4D97-AF65-F5344CB8AC3E}">
        <p14:creationId xmlns:p14="http://schemas.microsoft.com/office/powerpoint/2010/main" val="3237540596"/>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896" y="908720"/>
            <a:ext cx="9144000" cy="5386090"/>
          </a:xfrm>
          <a:prstGeom prst="rect">
            <a:avLst/>
          </a:prstGeom>
        </p:spPr>
        <p:txBody>
          <a:bodyPr wrap="square">
            <a:spAutoFit/>
          </a:bodyPr>
          <a:lstStyle/>
          <a:p>
            <a:r>
              <a:rPr lang="en-US" sz="2800" dirty="0"/>
              <a:t>Anlaşmalar ile ikili taşımalar, transit yolcu ve eşya taşımaları için kolaylıklar getirilmektedir, ayrıca;</a:t>
            </a:r>
            <a:endParaRPr lang="tr-TR" sz="2800" dirty="0"/>
          </a:p>
          <a:p>
            <a:pPr marL="285750" indent="-285750">
              <a:buFont typeface="Wingdings" pitchFamily="2" charset="2"/>
              <a:buChar char="Ø"/>
            </a:pPr>
            <a:r>
              <a:rPr lang="en-US" sz="2400" dirty="0"/>
              <a:t>Geçiş </a:t>
            </a:r>
            <a:r>
              <a:rPr lang="en-US" sz="2400" dirty="0" smtClean="0"/>
              <a:t>ücretleri</a:t>
            </a:r>
            <a:r>
              <a:rPr lang="tr-TR" sz="2400" dirty="0" smtClean="0"/>
              <a:t> </a:t>
            </a:r>
            <a:r>
              <a:rPr lang="en-US" sz="2400" dirty="0" smtClean="0"/>
              <a:t>İkili </a:t>
            </a:r>
            <a:r>
              <a:rPr lang="en-US" sz="2400" dirty="0"/>
              <a:t>taşımacılık, transit eşya ve yolcu taşımacılığının tabi olacağı izin belgesi </a:t>
            </a:r>
            <a:r>
              <a:rPr lang="en-US" sz="2400" dirty="0" smtClean="0"/>
              <a:t>prosedürü,</a:t>
            </a:r>
            <a:endParaRPr lang="tr-TR" sz="2400" dirty="0"/>
          </a:p>
          <a:p>
            <a:pPr marL="285750" indent="-285750">
              <a:buFont typeface="Wingdings" pitchFamily="2" charset="2"/>
              <a:buChar char="Ø"/>
            </a:pPr>
            <a:r>
              <a:rPr lang="en-US" sz="2400" dirty="0" smtClean="0"/>
              <a:t>Dönüş </a:t>
            </a:r>
            <a:r>
              <a:rPr lang="en-US" sz="2400" dirty="0"/>
              <a:t>yükü ve üçüncü ülke </a:t>
            </a:r>
            <a:r>
              <a:rPr lang="en-US" sz="2400" dirty="0" smtClean="0"/>
              <a:t>taşımaları,</a:t>
            </a:r>
            <a:endParaRPr lang="tr-TR" sz="2400" dirty="0"/>
          </a:p>
          <a:p>
            <a:pPr marL="285750" indent="-285750">
              <a:buFont typeface="Wingdings" pitchFamily="2" charset="2"/>
              <a:buChar char="Ø"/>
            </a:pPr>
            <a:r>
              <a:rPr lang="en-US" sz="2400" dirty="0" smtClean="0"/>
              <a:t>Hangi </a:t>
            </a:r>
            <a:r>
              <a:rPr lang="en-US" sz="2400" dirty="0"/>
              <a:t>tür eşya taşımalarının izin belgesinden muaf </a:t>
            </a:r>
            <a:r>
              <a:rPr lang="en-US" sz="2400" dirty="0" smtClean="0"/>
              <a:t>tutulacağı,</a:t>
            </a:r>
            <a:endParaRPr lang="tr-TR" sz="2400" dirty="0"/>
          </a:p>
          <a:p>
            <a:pPr marL="285750" indent="-285750">
              <a:buFont typeface="Wingdings" pitchFamily="2" charset="2"/>
              <a:buChar char="Ø"/>
            </a:pPr>
            <a:r>
              <a:rPr lang="en-US" sz="2400" dirty="0" smtClean="0"/>
              <a:t>Taşıt </a:t>
            </a:r>
            <a:r>
              <a:rPr lang="en-US" sz="2400" dirty="0"/>
              <a:t>personeli ve taşımacıların uyacağı </a:t>
            </a:r>
            <a:r>
              <a:rPr lang="en-US" sz="2400" dirty="0" smtClean="0"/>
              <a:t>kurallar,</a:t>
            </a:r>
            <a:endParaRPr lang="tr-TR" sz="2400" dirty="0"/>
          </a:p>
          <a:p>
            <a:pPr marL="285750" indent="-285750">
              <a:buFont typeface="Wingdings" pitchFamily="2" charset="2"/>
              <a:buChar char="Ø"/>
            </a:pPr>
            <a:r>
              <a:rPr lang="en-US" sz="2400" dirty="0" smtClean="0"/>
              <a:t>Taşıma </a:t>
            </a:r>
            <a:r>
              <a:rPr lang="en-US" sz="2400" dirty="0"/>
              <a:t>faaliyetinden doğan ödemelerin ne şekilde </a:t>
            </a:r>
            <a:r>
              <a:rPr lang="en-US" sz="2400" dirty="0" smtClean="0"/>
              <a:t>yapılacağı,</a:t>
            </a:r>
            <a:endParaRPr lang="tr-TR" sz="2400" dirty="0"/>
          </a:p>
          <a:p>
            <a:pPr marL="285750" indent="-285750">
              <a:buFont typeface="Wingdings" pitchFamily="2" charset="2"/>
              <a:buChar char="Ø"/>
            </a:pPr>
            <a:r>
              <a:rPr lang="en-US" sz="2400" dirty="0" smtClean="0"/>
              <a:t>Yolcu </a:t>
            </a:r>
            <a:r>
              <a:rPr lang="en-US" sz="2400" dirty="0"/>
              <a:t>ve eşya taşımacılığına ilişkin gümrük ve diğer formalitelerin </a:t>
            </a:r>
            <a:r>
              <a:rPr lang="en-US" sz="2400" dirty="0" smtClean="0"/>
              <a:t>kolaylaştırılması,</a:t>
            </a:r>
            <a:endParaRPr lang="tr-TR" sz="2400" dirty="0"/>
          </a:p>
          <a:p>
            <a:pPr marL="285750" indent="-285750">
              <a:buFont typeface="Wingdings" pitchFamily="2" charset="2"/>
              <a:buChar char="Ø"/>
            </a:pPr>
            <a:r>
              <a:rPr lang="en-US" sz="2400" dirty="0" smtClean="0"/>
              <a:t>Eşya </a:t>
            </a:r>
            <a:r>
              <a:rPr lang="en-US" sz="2400" dirty="0"/>
              <a:t>taşımacılığında teminat </a:t>
            </a:r>
            <a:r>
              <a:rPr lang="en-US" sz="2400" dirty="0" smtClean="0"/>
              <a:t>konusu,</a:t>
            </a:r>
            <a:endParaRPr lang="tr-TR" sz="2400" dirty="0"/>
          </a:p>
          <a:p>
            <a:pPr marL="285750" indent="-285750">
              <a:buFont typeface="Wingdings" pitchFamily="2" charset="2"/>
              <a:buChar char="Ø"/>
            </a:pPr>
            <a:r>
              <a:rPr lang="en-US" sz="2400" dirty="0" smtClean="0"/>
              <a:t>Yolcular</a:t>
            </a:r>
            <a:r>
              <a:rPr lang="en-US" sz="2400" dirty="0"/>
              <a:t>, bagaj ve eşya için yaptırılacak </a:t>
            </a:r>
            <a:r>
              <a:rPr lang="en-US" sz="2400" dirty="0" smtClean="0"/>
              <a:t>sigorta,</a:t>
            </a:r>
            <a:endParaRPr lang="tr-TR" sz="2400" dirty="0"/>
          </a:p>
          <a:p>
            <a:pPr marL="285750" indent="-285750">
              <a:buFont typeface="Wingdings" pitchFamily="2" charset="2"/>
              <a:buChar char="Ø"/>
            </a:pPr>
            <a:r>
              <a:rPr lang="en-US" sz="2400" dirty="0" smtClean="0"/>
              <a:t>Karma </a:t>
            </a:r>
            <a:r>
              <a:rPr lang="en-US" sz="2400" dirty="0"/>
              <a:t>Komisyonun kurulması ve görevleri, gibi konular kapsamlı şekilde düzenlenmiştir</a:t>
            </a:r>
            <a:r>
              <a:rPr lang="en-US" dirty="0"/>
              <a:t>.</a:t>
            </a:r>
            <a:endParaRPr lang="tr-TR" dirty="0"/>
          </a:p>
        </p:txBody>
      </p:sp>
    </p:spTree>
    <p:extLst>
      <p:ext uri="{BB962C8B-B14F-4D97-AF65-F5344CB8AC3E}">
        <p14:creationId xmlns:p14="http://schemas.microsoft.com/office/powerpoint/2010/main" val="1807733185"/>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836712"/>
            <a:ext cx="8964488" cy="4278094"/>
          </a:xfrm>
          <a:prstGeom prst="rect">
            <a:avLst/>
          </a:prstGeom>
        </p:spPr>
        <p:txBody>
          <a:bodyPr wrap="square">
            <a:spAutoFit/>
          </a:bodyPr>
          <a:lstStyle/>
          <a:p>
            <a:pPr lvl="2"/>
            <a:r>
              <a:rPr lang="en-US" sz="3200" b="1" dirty="0"/>
              <a:t>Kara Yolu Hizmet Sözleşmesi</a:t>
            </a:r>
            <a:endParaRPr lang="tr-TR" sz="3200" b="1" dirty="0"/>
          </a:p>
          <a:p>
            <a:r>
              <a:rPr lang="en-US" sz="2000" dirty="0"/>
              <a:t>Taşıma organizatörü olarak lojistik firma (freight forwarder), uluslararası kara yolu eşya taşımacılığında faaliyetlerini göndericilerin (ihracat veya ithalatçı) talimatları çerçevesinde yerine getirmektedir. Göndericiler yüklerin taşınması veya diğer faaliyetlerin organizasyonu için, yük taşıyıcılar ile (ihracatta malları teslim alacak veya ithalatta sevkiyatları planlamak üzere yurt dışı acentelerle) bir hizmet sözleşmesi yapmaktadır. Göndericilerin yükleri bazen tam kamyon yükü (FCL) olabileceği gibi bazen de kamyon yükünü dolduramayacak hacimde olabilir. Kamyon yükünden az olduğunda, lojistik firma, bireysel göndericilere ait yükleri konsolidasyon yaparak kamyon yükü hacmine ulaştırabilir.</a:t>
            </a:r>
            <a:endParaRPr lang="tr-TR" sz="2000" dirty="0"/>
          </a:p>
          <a:p>
            <a:r>
              <a:rPr lang="en-US" sz="2000" dirty="0"/>
              <a:t>Gönderici, işveren olarak taşıma organizatörü lojistik firmayla bir hizmet sözleşmesi yapar. Bu sözleşme, uygulamada göndericinin yazılı talimatı ile olabileceği gibi bazen de güvenilir müşterilerden –göndericiden- sözlü de alınabilir</a:t>
            </a:r>
            <a:endParaRPr lang="tr-TR" sz="2000" dirty="0"/>
          </a:p>
        </p:txBody>
      </p:sp>
    </p:spTree>
    <p:extLst>
      <p:ext uri="{BB962C8B-B14F-4D97-AF65-F5344CB8AC3E}">
        <p14:creationId xmlns:p14="http://schemas.microsoft.com/office/powerpoint/2010/main" val="1374177832"/>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0"/>
            <a:ext cx="7772400" cy="1037977"/>
          </a:xfrm>
        </p:spPr>
        <p:txBody>
          <a:bodyPr>
            <a:noAutofit/>
          </a:bodyPr>
          <a:lstStyle/>
          <a:p>
            <a:r>
              <a:rPr lang="tr-TR" sz="3600" dirty="0" smtClean="0"/>
              <a:t>KARA YOLU TAŞIMACILIK SİSTEMİ</a:t>
            </a:r>
            <a:endParaRPr lang="tr-TR" sz="3600" dirty="0"/>
          </a:p>
        </p:txBody>
      </p:sp>
      <p:sp>
        <p:nvSpPr>
          <p:cNvPr id="3" name="Alt Başlık 2"/>
          <p:cNvSpPr>
            <a:spLocks noGrp="1"/>
          </p:cNvSpPr>
          <p:nvPr>
            <p:ph type="subTitle" idx="1"/>
          </p:nvPr>
        </p:nvSpPr>
        <p:spPr>
          <a:xfrm>
            <a:off x="323528" y="1052736"/>
            <a:ext cx="8676436" cy="5805264"/>
          </a:xfrm>
        </p:spPr>
        <p:txBody>
          <a:bodyPr>
            <a:normAutofit/>
          </a:bodyPr>
          <a:lstStyle/>
          <a:p>
            <a:pPr algn="l"/>
            <a:r>
              <a:rPr lang="tr-TR" dirty="0" smtClean="0">
                <a:solidFill>
                  <a:schemeClr val="tx1"/>
                </a:solidFill>
              </a:rPr>
              <a:t>KARA YOLU TAŞIMACILIĞININ YAPISI</a:t>
            </a:r>
          </a:p>
          <a:p>
            <a:pPr algn="l"/>
            <a:r>
              <a:rPr lang="en-US" dirty="0"/>
              <a:t>Kara yolu taşıma sistemleri; teknoloji, şebekeler (ağlar), uluslararası ve yerel kurallar ve düzenlemeler, bilgi ve iletişim, lojistik ve hizmet anlayış ve uygulamalarından meydana gelmektedir. Bu sistemler taşıma operatörleri, iç ve dış müşteriler, ekonomik ve sosyal faktörler ile devletin ortaya koyduğu yasal çerçeve ile sürekli etkileşim hâlindedir.</a:t>
            </a:r>
            <a:endParaRPr lang="tr-TR" dirty="0"/>
          </a:p>
          <a:p>
            <a:pPr algn="l"/>
            <a:r>
              <a:rPr lang="en-US" dirty="0"/>
              <a:t>Kara yolu taşımacılık sektöründe arz ve talebin etkileşiminde destek hizmetler, taşımaya olan talep, güzergâh veya alternatif yollar, terminaller, gümrükler, sınırlar, ara  geçiş noktaları, araçlar, işletmelerin sayısı, kurallar ve düzenlemeler etkin rol oynamaktadır. Buna göre taşıma sistemleri özellikle teknoloji, iletişim, ekonomi gibi dışsal faktörlerden yoğun olarak etkilenmektedir</a:t>
            </a:r>
            <a:endParaRPr lang="tr-TR" dirty="0" smtClean="0"/>
          </a:p>
          <a:p>
            <a:pPr algn="l"/>
            <a:endParaRPr lang="tr-TR" dirty="0" smtClean="0"/>
          </a:p>
          <a:p>
            <a:endParaRPr lang="tr-TR" dirty="0"/>
          </a:p>
        </p:txBody>
      </p:sp>
    </p:spTree>
    <p:extLst>
      <p:ext uri="{BB962C8B-B14F-4D97-AF65-F5344CB8AC3E}">
        <p14:creationId xmlns:p14="http://schemas.microsoft.com/office/powerpoint/2010/main" val="3988492392"/>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Dikdörtgen 56"/>
          <p:cNvSpPr/>
          <p:nvPr/>
        </p:nvSpPr>
        <p:spPr>
          <a:xfrm>
            <a:off x="0" y="620688"/>
            <a:ext cx="9144000" cy="5324535"/>
          </a:xfrm>
          <a:prstGeom prst="rect">
            <a:avLst/>
          </a:prstGeom>
        </p:spPr>
        <p:txBody>
          <a:bodyPr wrap="square">
            <a:spAutoFit/>
          </a:bodyPr>
          <a:lstStyle/>
          <a:p>
            <a:r>
              <a:rPr lang="en-US" sz="2000" dirty="0"/>
              <a:t>Taşıma organizatörü lojistik firmanın bir taşıma firması bulup müşterilerden aldığı eşyayı taşıtması gerekecektir. Lojistik firma gönderenle yaptığı sözleşmenin bir benzerini, gönderenin istediği koşulları yerine getirebilecek bir taşımacıyla da yapabilir. Lojistik firma göndericinin sevk talimatına göre taşımayı organize ederek, taşıyıcıyı yönlendirir.</a:t>
            </a:r>
            <a:endParaRPr lang="tr-TR" sz="2000" dirty="0"/>
          </a:p>
          <a:p>
            <a:r>
              <a:rPr lang="en-US" sz="2000" dirty="0"/>
              <a:t>Lojistik firmanın, hizmet sözleşmesi yaptığı müşterisine karşı taşıma ile ilgili yükümlülüklerini yerine getirebilmesi için taşıyıcı seçiminden malların teslim edilmesine kadar tüm aşamalarda taşıma sürecinin takip edilmesi gereklidir. Lojistik firma, göndericiyi (müşteri) memnun edebilecek hizmet tarifesini oluşturmak amacıyla, taşıyıcı seçiminde göndericinin kendisi için önemli olan konuları aynı şekilde taşıyıcıdan da talep etmelidir.</a:t>
            </a:r>
            <a:endParaRPr lang="tr-TR" sz="2000" dirty="0"/>
          </a:p>
          <a:p>
            <a:r>
              <a:rPr lang="en-US" sz="2000" dirty="0"/>
              <a:t>Uluslararası taşımalarda lojistik firmanın yapmış olduğu hizmet sözleşmesinin işlerliği “Mal Teslim Alındı Makbuzu (Forwarder’s Certficate of Receipt: FCR)” düzenlemesiyle kesinlik kazanmaktadır. Lojistik firma tarafından göndericiye, yani ihracatçı veya ithalatçıya verilen FCR belgesi ile söz konusu malın zilyetliği lojistik firmanın üzerine geçmektedir.</a:t>
            </a:r>
            <a:endParaRPr lang="tr-TR" sz="2000" dirty="0"/>
          </a:p>
          <a:p>
            <a:r>
              <a:rPr lang="en-US" sz="2000" dirty="0"/>
              <a:t> </a:t>
            </a:r>
            <a:endParaRPr lang="tr-TR" sz="2000" dirty="0"/>
          </a:p>
        </p:txBody>
      </p:sp>
    </p:spTree>
    <p:extLst>
      <p:ext uri="{BB962C8B-B14F-4D97-AF65-F5344CB8AC3E}">
        <p14:creationId xmlns:p14="http://schemas.microsoft.com/office/powerpoint/2010/main" val="3779094539"/>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736" y="548680"/>
            <a:ext cx="9144000" cy="5786199"/>
          </a:xfrm>
          <a:prstGeom prst="rect">
            <a:avLst/>
          </a:prstGeom>
        </p:spPr>
        <p:txBody>
          <a:bodyPr wrap="square">
            <a:spAutoFit/>
          </a:bodyPr>
          <a:lstStyle/>
          <a:p>
            <a:pPr lvl="0"/>
            <a:r>
              <a:rPr lang="en-US" sz="2800" b="1" dirty="0"/>
              <a:t>KARA YOLU EŞYA TAŞIMACILIĞININ YASAL </a:t>
            </a:r>
            <a:r>
              <a:rPr lang="en-US" sz="2800" b="1" dirty="0" smtClean="0"/>
              <a:t>ÇERÇEVESİ</a:t>
            </a:r>
            <a:endParaRPr lang="tr-TR" sz="2800" b="1" dirty="0" smtClean="0"/>
          </a:p>
          <a:p>
            <a:pPr lvl="0"/>
            <a:endParaRPr lang="tr-TR" b="1" dirty="0"/>
          </a:p>
          <a:p>
            <a:pPr lvl="0"/>
            <a:endParaRPr lang="tr-TR" b="1" dirty="0"/>
          </a:p>
          <a:p>
            <a:r>
              <a:rPr lang="en-US" sz="2800" b="1" dirty="0" smtClean="0"/>
              <a:t> </a:t>
            </a:r>
            <a:r>
              <a:rPr lang="en-US" sz="2800" b="1" dirty="0"/>
              <a:t>Kara Yolu Taşıma Kanunu ve </a:t>
            </a:r>
            <a:r>
              <a:rPr lang="en-US" sz="2800" b="1" dirty="0" smtClean="0"/>
              <a:t>Yönetmeliği</a:t>
            </a:r>
            <a:endParaRPr lang="tr-TR" sz="2800" b="1" dirty="0" smtClean="0"/>
          </a:p>
          <a:p>
            <a:endParaRPr lang="tr-TR" b="1" dirty="0"/>
          </a:p>
          <a:p>
            <a:r>
              <a:rPr lang="en-US" sz="2000" dirty="0"/>
              <a:t>Türkiye’de eşya veya yolcu taşıma hizmetleri, genellikle kara yoluyla sağlanmaktadır. 2003 yılı itibariyle yurt içi eşya taşımacılığının %92’si, yolcu taşımacılığının ise %96’sı kara yoluyla gerçekleştirilmiştir. Buna karşılık, uluslararası eşya taşımalarında bu oranın, ihraç taşımalarında   %16,3   (Avrupa’ya   %77,6),   ithal   taşımalarında   ise   %6,4   (Avrupa’dan</a:t>
            </a:r>
            <a:endParaRPr lang="tr-TR" sz="2000" dirty="0"/>
          </a:p>
          <a:p>
            <a:r>
              <a:rPr lang="en-US" sz="2000" dirty="0"/>
              <a:t>%76,3)’lerde kaldığı görülmektedir</a:t>
            </a:r>
            <a:r>
              <a:rPr lang="en-US" sz="2000" dirty="0" smtClean="0"/>
              <a:t>.</a:t>
            </a:r>
            <a:endParaRPr lang="tr-TR" sz="2000" dirty="0" smtClean="0"/>
          </a:p>
          <a:p>
            <a:r>
              <a:rPr lang="en-US" sz="2000" dirty="0" smtClean="0"/>
              <a:t> </a:t>
            </a:r>
            <a:r>
              <a:rPr lang="en-US" sz="2000" dirty="0"/>
              <a:t>Aynı dönemde Türkiye’de yolcu taşıma işiyle uğraşan işletmelerin sayısı 567 (bunların 155’i uluslararası yolcu taşımacılığıyla uğraşmakta olup, 79 adedi uluslararası düzenli hatta sahiptir), uluslararası eşya taşımacılığını meslek edinenler ise 996 adettir</a:t>
            </a:r>
            <a:r>
              <a:rPr lang="en-US" sz="2000" dirty="0" smtClean="0"/>
              <a:t>.</a:t>
            </a:r>
            <a:endParaRPr lang="tr-TR" sz="2000" dirty="0" smtClean="0"/>
          </a:p>
          <a:p>
            <a:r>
              <a:rPr lang="en-US" sz="2000" dirty="0" smtClean="0"/>
              <a:t> </a:t>
            </a:r>
            <a:r>
              <a:rPr lang="en-US" sz="2000" dirty="0"/>
              <a:t>Karayollarımızda toplam koltuk sayısı 402.506 olan 9.527 adet otobüs (bunların toplam 73.852 adet koltuk kapasiteli 1521’i uluslararası çalışmaktadır) ve toplam  eşya taşıma  kapasitesi  1.314.637  ton  olan  30.265  çekici,  34.245  yarı  römork,  2.268 </a:t>
            </a:r>
            <a:r>
              <a:rPr lang="en-US" sz="2000" dirty="0" smtClean="0"/>
              <a:t>römork,</a:t>
            </a:r>
            <a:r>
              <a:rPr lang="tr-TR" sz="2000" dirty="0" smtClean="0"/>
              <a:t>12.614  </a:t>
            </a:r>
            <a:r>
              <a:rPr lang="en-US" sz="2000" dirty="0" smtClean="0"/>
              <a:t>tanker </a:t>
            </a:r>
            <a:r>
              <a:rPr lang="en-US" sz="2000" dirty="0"/>
              <a:t>ve 13.412 kamyon dolaşmaktadır.</a:t>
            </a:r>
            <a:endParaRPr lang="tr-TR" sz="2000" dirty="0"/>
          </a:p>
        </p:txBody>
      </p:sp>
    </p:spTree>
    <p:extLst>
      <p:ext uri="{BB962C8B-B14F-4D97-AF65-F5344CB8AC3E}">
        <p14:creationId xmlns:p14="http://schemas.microsoft.com/office/powerpoint/2010/main" val="4055986860"/>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56" y="548680"/>
            <a:ext cx="9144000" cy="5632311"/>
          </a:xfrm>
          <a:prstGeom prst="rect">
            <a:avLst/>
          </a:prstGeom>
        </p:spPr>
        <p:txBody>
          <a:bodyPr wrap="square">
            <a:spAutoFit/>
          </a:bodyPr>
          <a:lstStyle/>
          <a:p>
            <a:r>
              <a:rPr lang="en-US" sz="2000" dirty="0"/>
              <a:t>Bütün bu veriler, Türk ekonomisi bakımından kara yolu taşımacılığının ne kadar  önemli olduğunu ortaya koymaktadır. Bununla birlikte, Türkiye, 19.07.2003 tarihine kadar kara yolu taşımacılığının özellikle idarî boyutunu düzenleyen genel bir kanunu Meclisten çıkartamamıştır. Taşıma hizmetleri hakkındaki düzenlemelerin çoğunluğu yönetmelik ve genelge düzeyinde kalmıştır. Mevzuatımızdaki bu yetersizliği, Türkiye’nin kara yolu taşımacılığı hakkında milli bir politikaya sahip olmayışına dayandırmak mümkündür. Taşımacılık alanında rol oynayan çeşitli menfaat gruplarının, bir araya gelerek müşterek menfaatlerini yansıtacak bir kanun arayışına girmemeleri de, eksikliğin bir diğer sebebi olarak gösterilebilir.</a:t>
            </a:r>
            <a:endParaRPr lang="tr-TR" sz="2000" dirty="0"/>
          </a:p>
          <a:p>
            <a:r>
              <a:rPr lang="en-US" sz="2000" dirty="0"/>
              <a:t>Ulaştırma Bakanlığının çabaları sonucu, 10.07.2003 tarihinde 4925 sayılı Kara yolu Taşıma Kanunu, TBMM’de kabul edilmiş ve 19.07.2003 tarihinde de 25173 sayılı Resmî Gazete’de ilân edilerek yürürlüğe girmiştir. Kanun, “Başlangıç Hükümleri”, “Uluslararası Taşımalar”, “Sorumluluk ve Sigorta” ve “Çeşitli Hükümler” başlıklı 4 kısımdan ve 38 maddeden ibarettir. Ulaştırma Bakanlığınca Kanunun 34. maddesine dayanılarak hazırlanan Kara yolu Taşıma Yönetmeliği ise, 25.02.2004 tarihinde 25384 sayılı Resmî Gazete’de yayımlanarak yürürlüğe girmiştir. Toplam 90 maddeden oluşan bu yönetmelikte kanunun 34. maddesinde sayılan hususlar hakkında düzenlemeye gidilmiştir.</a:t>
            </a:r>
            <a:endParaRPr lang="tr-TR" sz="2000" dirty="0"/>
          </a:p>
        </p:txBody>
      </p:sp>
    </p:spTree>
    <p:extLst>
      <p:ext uri="{BB962C8B-B14F-4D97-AF65-F5344CB8AC3E}">
        <p14:creationId xmlns:p14="http://schemas.microsoft.com/office/powerpoint/2010/main" val="3468563546"/>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84" y="0"/>
            <a:ext cx="9144000" cy="6678751"/>
          </a:xfrm>
          <a:prstGeom prst="rect">
            <a:avLst/>
          </a:prstGeom>
        </p:spPr>
        <p:txBody>
          <a:bodyPr wrap="square">
            <a:spAutoFit/>
          </a:bodyPr>
          <a:lstStyle/>
          <a:p>
            <a:pPr lvl="2"/>
            <a:r>
              <a:rPr lang="en-US" sz="3200" b="1" dirty="0"/>
              <a:t>Kanunun Amacı ve Uygulama Sahası</a:t>
            </a:r>
            <a:endParaRPr lang="tr-TR" sz="3200" b="1" dirty="0"/>
          </a:p>
          <a:p>
            <a:r>
              <a:rPr lang="en-US" dirty="0"/>
              <a:t>Kara yolu Taşıma Kanunu’nun genel amaçları aşağıdaki gibi sıralanabilir:</a:t>
            </a:r>
            <a:endParaRPr lang="tr-TR" dirty="0"/>
          </a:p>
          <a:p>
            <a:pPr marL="1657350" lvl="3" indent="-285750">
              <a:buFont typeface="Arial" pitchFamily="34" charset="0"/>
              <a:buChar char="•"/>
            </a:pPr>
            <a:r>
              <a:rPr lang="en-US" dirty="0"/>
              <a:t>Kara yolu taşımalarını ülke ekonomisinin gerektirdiği şekilde </a:t>
            </a:r>
            <a:r>
              <a:rPr lang="en-US" dirty="0" smtClean="0"/>
              <a:t>düzenlemek,</a:t>
            </a:r>
            <a:endParaRPr lang="tr-TR" dirty="0"/>
          </a:p>
          <a:p>
            <a:pPr marL="1657350" lvl="3" indent="-285750">
              <a:buFont typeface="Arial" pitchFamily="34" charset="0"/>
              <a:buChar char="•"/>
            </a:pPr>
            <a:r>
              <a:rPr lang="en-US" dirty="0" smtClean="0"/>
              <a:t>Taşımada </a:t>
            </a:r>
            <a:r>
              <a:rPr lang="en-US" dirty="0"/>
              <a:t>düzeni ve güvenliği </a:t>
            </a:r>
            <a:r>
              <a:rPr lang="en-US" dirty="0" smtClean="0"/>
              <a:t>sağlamak,</a:t>
            </a:r>
            <a:endParaRPr lang="tr-TR" dirty="0"/>
          </a:p>
          <a:p>
            <a:pPr marL="1657350" lvl="3" indent="-285750">
              <a:buFont typeface="Arial" pitchFamily="34" charset="0"/>
              <a:buChar char="•"/>
            </a:pPr>
            <a:r>
              <a:rPr lang="en-US" dirty="0" smtClean="0"/>
              <a:t>Taşımacı</a:t>
            </a:r>
            <a:r>
              <a:rPr lang="en-US" dirty="0"/>
              <a:t>, acente ve taşıma işleri komisyoncuları ile nakliyat ambarı ve kargo işletmeciliği ve benzeri hizmetlerin şartlarını </a:t>
            </a:r>
            <a:r>
              <a:rPr lang="en-US" dirty="0" smtClean="0"/>
              <a:t>belirlemek,</a:t>
            </a:r>
            <a:endParaRPr lang="tr-TR" dirty="0"/>
          </a:p>
          <a:p>
            <a:pPr marL="1657350" lvl="3" indent="-285750">
              <a:buFont typeface="Arial" pitchFamily="34" charset="0"/>
              <a:buChar char="•"/>
            </a:pPr>
            <a:r>
              <a:rPr lang="en-US" dirty="0" smtClean="0"/>
              <a:t>Kara </a:t>
            </a:r>
            <a:r>
              <a:rPr lang="en-US" dirty="0"/>
              <a:t>yolu taşımalarının, diğer taşıma sistemleri ile birlikte ve birbirlerini tamamlayıcı olarak hizmet vermesini ve mevcut imkânların daha yararlı bir şekilde kullanılmasını sağlamak.</a:t>
            </a:r>
            <a:endParaRPr lang="tr-TR" dirty="0"/>
          </a:p>
          <a:p>
            <a:r>
              <a:rPr lang="en-US" dirty="0"/>
              <a:t>Türk Medeni Kanunu’nun 1. maddesine göre kanunlar, sözüyle ve özüyle değindiği bütün konularda uygulanacağından, Kara yolu Taşıma Kanunu’nun 1. maddesinde sayılan amaçların, bu Kanun’un özüyle değindiği hususların belirlenmesine katkıda bulunacağı şüphesizdir. Benzeri bir hükme, yönetmeliğin 1. maddesinde de rastlanmaktadır.  Aralarındaki tek fark, Kanun’da sayılan amaçlardan üçüncüsündeki “benzeri hizmetler” kavramının içi doldurulmuş ve “lojistik işletmeciliği, taşıma işleri organizatörlüğü, terminal işletmeciliği, oto kiralama işletmeciliği ve dağıtıcılık” hizmetlerinin şartlarını belirlemek de yönetmeliğin amaçları içine sokulmuştur. Oysa Kanun’un 34. maddesi, çıkartılacak yönetmelikte “benzeri hizmetler” kavramına giren faaliyetleri saymak ve bunların şartlarını tespit yetkisini Ulaştırma Bakanlığı’na vermiş değildir. Söz konusu maddede Bakanlığın şartlarını belirlemeye yetkili olduğu hizmetler açıkça “taşımacılık, acente ve taşıma işleri komisyonculuğu  ile  nakliyat ambarı  ve  kargo işletmeciliği” olarak belirtilmiştir. </a:t>
            </a:r>
            <a:endParaRPr lang="tr-TR" dirty="0"/>
          </a:p>
        </p:txBody>
      </p:sp>
    </p:spTree>
    <p:extLst>
      <p:ext uri="{BB962C8B-B14F-4D97-AF65-F5344CB8AC3E}">
        <p14:creationId xmlns:p14="http://schemas.microsoft.com/office/powerpoint/2010/main" val="2818145434"/>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3752"/>
            <a:ext cx="9144000" cy="7355860"/>
          </a:xfrm>
          <a:prstGeom prst="rect">
            <a:avLst/>
          </a:prstGeom>
        </p:spPr>
        <p:txBody>
          <a:bodyPr wrap="square">
            <a:spAutoFit/>
          </a:bodyPr>
          <a:lstStyle/>
          <a:p>
            <a:pPr lvl="2"/>
            <a:r>
              <a:rPr lang="en-US" sz="2400" b="1" dirty="0"/>
              <a:t>Kara Yolu Eşya Taşımacılığında Yetki Belgesi</a:t>
            </a:r>
            <a:endParaRPr lang="tr-TR" sz="2400" b="1" dirty="0"/>
          </a:p>
          <a:p>
            <a:r>
              <a:rPr lang="en-US" dirty="0"/>
              <a:t>Kara yoluyla uluslararası eşya taşımacılığı yapacakların yetki belgesi sahibi olması gerekir. Taşımanın şekline göre bu yetki belgesi aşağıdaki türlere </a:t>
            </a:r>
            <a:r>
              <a:rPr lang="en-US" dirty="0" smtClean="0"/>
              <a:t>ayrılır:</a:t>
            </a:r>
            <a:endParaRPr lang="tr-TR" dirty="0"/>
          </a:p>
          <a:p>
            <a:r>
              <a:rPr lang="tr-TR" b="1" dirty="0" smtClean="0"/>
              <a:t>(</a:t>
            </a:r>
            <a:r>
              <a:rPr lang="en-US" b="1" dirty="0" smtClean="0"/>
              <a:t>C</a:t>
            </a:r>
            <a:r>
              <a:rPr lang="tr-TR" b="1" dirty="0" smtClean="0"/>
              <a:t>)</a:t>
            </a:r>
            <a:r>
              <a:rPr lang="en-US" b="1" dirty="0" smtClean="0"/>
              <a:t> </a:t>
            </a:r>
            <a:r>
              <a:rPr lang="en-US" b="1" dirty="0"/>
              <a:t>yetki belgesi: </a:t>
            </a:r>
            <a:r>
              <a:rPr lang="en-US" dirty="0"/>
              <a:t>Kara yoluyla uluslararası eşya taşımacılığı yapacaklara verilir. Taşımanın şekline göre aşağıdaki türlere </a:t>
            </a:r>
            <a:r>
              <a:rPr lang="en-US" dirty="0" smtClean="0"/>
              <a:t>ayrılır</a:t>
            </a:r>
            <a:endParaRPr lang="tr-TR" dirty="0"/>
          </a:p>
          <a:p>
            <a:r>
              <a:rPr lang="en-US" b="1" dirty="0" smtClean="0"/>
              <a:t>(C1</a:t>
            </a:r>
            <a:r>
              <a:rPr lang="en-US" b="1" dirty="0"/>
              <a:t>)  yetki  belgesi:  </a:t>
            </a:r>
            <a:r>
              <a:rPr lang="en-US" dirty="0"/>
              <a:t>Belirli  bir  zaman  tarifesine  göre  eşya   taşıyacaklara</a:t>
            </a:r>
            <a:endParaRPr lang="tr-TR" dirty="0"/>
          </a:p>
          <a:p>
            <a:r>
              <a:rPr lang="en-US" dirty="0"/>
              <a:t>verilir</a:t>
            </a:r>
            <a:r>
              <a:rPr lang="en-US" dirty="0" smtClean="0"/>
              <a:t>.</a:t>
            </a:r>
            <a:endParaRPr lang="tr-TR" dirty="0"/>
          </a:p>
          <a:p>
            <a:r>
              <a:rPr lang="en-US" b="1" dirty="0" smtClean="0"/>
              <a:t>(</a:t>
            </a:r>
            <a:r>
              <a:rPr lang="en-US" b="1" dirty="0"/>
              <a:t>C2) yetki belgesi: </a:t>
            </a:r>
            <a:r>
              <a:rPr lang="en-US" dirty="0"/>
              <a:t>Belirli bir    zaman tarifesine uymaksızın eşya durumuna</a:t>
            </a:r>
            <a:endParaRPr lang="tr-TR" dirty="0"/>
          </a:p>
          <a:p>
            <a:r>
              <a:rPr lang="en-US" dirty="0"/>
              <a:t>göre sefer düzenleyerek taşıma yapacaklara verilir</a:t>
            </a:r>
            <a:r>
              <a:rPr lang="en-US" dirty="0" smtClean="0"/>
              <a:t>.</a:t>
            </a:r>
            <a:endParaRPr lang="tr-TR" dirty="0"/>
          </a:p>
          <a:p>
            <a:r>
              <a:rPr lang="en-US" b="1" dirty="0" smtClean="0"/>
              <a:t>(</a:t>
            </a:r>
            <a:r>
              <a:rPr lang="en-US" b="1" dirty="0"/>
              <a:t>C3) yetki belgesi: </a:t>
            </a:r>
            <a:r>
              <a:rPr lang="en-US" dirty="0"/>
              <a:t>Ticari amaçla kayıt ve tescil edilmekle beraber taşımacılık hariç, taşıt sahibinin esas iştigal konusu ile ilgili taşımaları yapacaklara verilir</a:t>
            </a:r>
            <a:r>
              <a:rPr lang="en-US" dirty="0" smtClean="0"/>
              <a:t>.</a:t>
            </a:r>
            <a:endParaRPr lang="tr-TR" dirty="0"/>
          </a:p>
          <a:p>
            <a:r>
              <a:rPr lang="en-US" b="1" dirty="0" smtClean="0"/>
              <a:t>(</a:t>
            </a:r>
            <a:r>
              <a:rPr lang="en-US" b="1" dirty="0"/>
              <a:t>C4) yetki belgesi: </a:t>
            </a:r>
            <a:r>
              <a:rPr lang="en-US" dirty="0"/>
              <a:t>Belirli bir zaman tarifesine uymaksızın ev eşyası  taşıması yapacaklara verilir</a:t>
            </a:r>
            <a:r>
              <a:rPr lang="en-US" dirty="0" smtClean="0"/>
              <a:t>.</a:t>
            </a:r>
            <a:endParaRPr lang="tr-TR" dirty="0"/>
          </a:p>
          <a:p>
            <a:r>
              <a:rPr lang="en-US" b="1" dirty="0" smtClean="0"/>
              <a:t>(</a:t>
            </a:r>
            <a:r>
              <a:rPr lang="en-US" b="1" dirty="0"/>
              <a:t>C5) yetki belgesi: </a:t>
            </a:r>
            <a:r>
              <a:rPr lang="en-US" dirty="0"/>
              <a:t>Taşıt ve taşıt filosu kapasitesi aranmaksızın Türk Ticaret Kanunu’nun 814. maddesinin 1. fıkrasına göre taşıma işini üzerine alan ve taşıma işlerini organize eden taşıma işleri komisyoncularına (lojistik firmalara) verilir</a:t>
            </a:r>
            <a:r>
              <a:rPr lang="en-US" dirty="0" smtClean="0"/>
              <a:t>.</a:t>
            </a:r>
            <a:r>
              <a:rPr lang="en-US" b="1" dirty="0"/>
              <a:t> </a:t>
            </a:r>
            <a:endParaRPr lang="tr-TR" b="1" dirty="0" smtClean="0"/>
          </a:p>
          <a:p>
            <a:r>
              <a:rPr lang="en-US" b="1" dirty="0" smtClean="0"/>
              <a:t>(</a:t>
            </a:r>
            <a:r>
              <a:rPr lang="en-US" b="1" dirty="0"/>
              <a:t>E) yetki belgesi: </a:t>
            </a:r>
            <a:r>
              <a:rPr lang="en-US" dirty="0"/>
              <a:t>Uluslararası taşımacılık yapacak kamu kuruluşlarına ve kamu yararına çalışan kuruluşlara verilir</a:t>
            </a:r>
            <a:r>
              <a:rPr lang="en-US" dirty="0" smtClean="0"/>
              <a:t>.</a:t>
            </a:r>
            <a:endParaRPr lang="tr-TR" dirty="0"/>
          </a:p>
          <a:p>
            <a:r>
              <a:rPr lang="en-US" b="1" dirty="0" smtClean="0"/>
              <a:t>(</a:t>
            </a:r>
            <a:r>
              <a:rPr lang="en-US" b="1" dirty="0"/>
              <a:t>F) yetki belgesi: </a:t>
            </a:r>
            <a:r>
              <a:rPr lang="en-US" dirty="0"/>
              <a:t>Uluslararası yolcu taşımacılığı konusunda acentelik yapacaklara verilir</a:t>
            </a:r>
            <a:r>
              <a:rPr lang="en-US" dirty="0" smtClean="0"/>
              <a:t>.</a:t>
            </a:r>
            <a:endParaRPr lang="tr-TR" dirty="0"/>
          </a:p>
          <a:p>
            <a:r>
              <a:rPr lang="en-US" b="1" dirty="0" smtClean="0"/>
              <a:t>(</a:t>
            </a:r>
            <a:r>
              <a:rPr lang="en-US" b="1" dirty="0"/>
              <a:t>G) yetki belgesi: </a:t>
            </a:r>
            <a:r>
              <a:rPr lang="en-US" dirty="0"/>
              <a:t>Uluslararası eşya taşımacılığı konusunda acentelik yapacaklara verilir</a:t>
            </a:r>
            <a:r>
              <a:rPr lang="en-US" dirty="0" smtClean="0"/>
              <a:t>.</a:t>
            </a:r>
            <a:endParaRPr lang="tr-TR" dirty="0"/>
          </a:p>
          <a:p>
            <a:r>
              <a:rPr lang="en-US" b="1" dirty="0" smtClean="0"/>
              <a:t>(</a:t>
            </a:r>
            <a:r>
              <a:rPr lang="en-US" b="1" dirty="0"/>
              <a:t>H) yetki belgesi: </a:t>
            </a:r>
            <a:r>
              <a:rPr lang="en-US" dirty="0"/>
              <a:t>Uluslararası eşya taşımacılığı konusunda komisyonculuk yapacaklara verilir.</a:t>
            </a:r>
            <a:endParaRPr lang="tr-TR" dirty="0"/>
          </a:p>
          <a:p>
            <a:endParaRPr lang="tr-TR" sz="2000" dirty="0"/>
          </a:p>
        </p:txBody>
      </p:sp>
    </p:spTree>
    <p:extLst>
      <p:ext uri="{BB962C8B-B14F-4D97-AF65-F5344CB8AC3E}">
        <p14:creationId xmlns:p14="http://schemas.microsoft.com/office/powerpoint/2010/main" val="3374780429"/>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69168" y="8424"/>
            <a:ext cx="10513168" cy="6494085"/>
          </a:xfrm>
          <a:prstGeom prst="rect">
            <a:avLst/>
          </a:prstGeom>
        </p:spPr>
        <p:txBody>
          <a:bodyPr wrap="square">
            <a:spAutoFit/>
          </a:bodyPr>
          <a:lstStyle/>
          <a:p>
            <a:pPr lvl="3"/>
            <a:r>
              <a:rPr lang="en-US" sz="2000" b="1" dirty="0"/>
              <a:t>Yetki Belgesi Alabilme </a:t>
            </a:r>
            <a:r>
              <a:rPr lang="en-US" sz="2000" b="1" dirty="0" smtClean="0"/>
              <a:t>Koşulları</a:t>
            </a:r>
            <a:endParaRPr lang="tr-TR" sz="2000" b="1" dirty="0"/>
          </a:p>
          <a:p>
            <a:pPr lvl="3"/>
            <a:r>
              <a:rPr lang="en-US" dirty="0" smtClean="0"/>
              <a:t>Taşımacı </a:t>
            </a:r>
            <a:r>
              <a:rPr lang="en-US" dirty="0"/>
              <a:t>olmak isteyen gerçek ve tüzel kişilerin T.C. uyruğunda </a:t>
            </a:r>
            <a:r>
              <a:rPr lang="en-US" dirty="0" smtClean="0"/>
              <a:t>olmaları,</a:t>
            </a:r>
            <a:endParaRPr lang="tr-TR" dirty="0"/>
          </a:p>
          <a:p>
            <a:pPr lvl="3"/>
            <a:r>
              <a:rPr lang="en-US" dirty="0" smtClean="0"/>
              <a:t>Gerçek </a:t>
            </a:r>
            <a:r>
              <a:rPr lang="en-US" dirty="0"/>
              <a:t>kişi, tüzel kişi kurucu ortakları ve tüzel kişiliği temsile yetkili yöneticilerin, kaçakçılık,  dolandırıcılık,  inancı  kötüye  kullanma  ve  Türk  Ceza  Kanunu’nun     </a:t>
            </a:r>
            <a:r>
              <a:rPr lang="en-US" dirty="0" smtClean="0"/>
              <a:t>devletin</a:t>
            </a:r>
            <a:r>
              <a:rPr lang="tr-TR" dirty="0"/>
              <a:t> </a:t>
            </a:r>
            <a:r>
              <a:rPr lang="en-US" dirty="0" smtClean="0"/>
              <a:t>şahsiyetine karşı işlenen suçlarla, Terörle Mücadele Kanunu aleyhine işlenen suçlardan hürriyeti bağlayıcı ceza ile hükümlü bulunmamaları</a:t>
            </a:r>
            <a:r>
              <a:rPr lang="tr-TR" dirty="0"/>
              <a:t> ,</a:t>
            </a:r>
            <a:r>
              <a:rPr lang="en-US" dirty="0" smtClean="0"/>
              <a:t>Tüzel kişilerin Türk Ticaret Kanunu’nda belirtilen tüzel kişilerden olmaları, Taşıma türüne göre:</a:t>
            </a:r>
            <a:endParaRPr lang="tr-TR" dirty="0"/>
          </a:p>
          <a:p>
            <a:pPr marL="1657350" lvl="3" indent="-285750">
              <a:buFont typeface="Wingdings" pitchFamily="2" charset="2"/>
              <a:buChar char="Ø"/>
            </a:pPr>
            <a:r>
              <a:rPr lang="en-US" dirty="0" smtClean="0"/>
              <a:t>(</a:t>
            </a:r>
            <a:r>
              <a:rPr lang="en-US" dirty="0"/>
              <a:t>C1) ve (C2) yetki belgelerini veya bu belgelerden herhangi birini almak için başvuranların, kendi adına kayıt ve tescil edilmiş en az 10 adet taşıta ve 300 ton istiap haddinde taşıt filosuna sahip olmaları</a:t>
            </a:r>
            <a:r>
              <a:rPr lang="en-US" dirty="0" smtClean="0"/>
              <a:t>,</a:t>
            </a:r>
            <a:endParaRPr lang="tr-TR" dirty="0"/>
          </a:p>
          <a:p>
            <a:pPr marL="1657350" lvl="3" indent="-285750">
              <a:buFont typeface="Wingdings" pitchFamily="2" charset="2"/>
              <a:buChar char="Ø"/>
            </a:pPr>
            <a:r>
              <a:rPr lang="en-US" dirty="0" smtClean="0"/>
              <a:t>(</a:t>
            </a:r>
            <a:r>
              <a:rPr lang="en-US" dirty="0"/>
              <a:t>C3) yetki belgesi almak için başvuranların kendi adına kayıt ve tescil edilmiş en  az 2 adet taşıta ve 20 ton istiap haddinde taşıt filosuna sahip olmaları (özelliği olan taşımalarda asgari iki taşıta sahip olunması kaydıyla bu 20 tonluk istiap haddi Ulaştırma Bakanlığınca daha düşük tutulabilir</a:t>
            </a:r>
            <a:r>
              <a:rPr lang="en-US" dirty="0" smtClean="0"/>
              <a:t>),</a:t>
            </a:r>
            <a:endParaRPr lang="tr-TR" dirty="0"/>
          </a:p>
          <a:p>
            <a:pPr marL="1657350" lvl="3" indent="-285750">
              <a:buFont typeface="Wingdings" pitchFamily="2" charset="2"/>
              <a:buChar char="Ø"/>
            </a:pPr>
            <a:r>
              <a:rPr lang="en-US" dirty="0" smtClean="0"/>
              <a:t>(</a:t>
            </a:r>
            <a:r>
              <a:rPr lang="en-US" dirty="0"/>
              <a:t>C4) yetki belgesi almak için başvuranların kendi adına kayıt ve tescil edilmiş en  az 3 adet taşıta ve 30 ton istiap haddinde taşıt filosuna sahip olmaları</a:t>
            </a:r>
            <a:r>
              <a:rPr lang="en-US" dirty="0" smtClean="0"/>
              <a:t>,</a:t>
            </a:r>
            <a:r>
              <a:rPr lang="en-US" dirty="0"/>
              <a:t> (E) yetki belgesi almak için başvuranların taşıt filosu kapasitesine bakılmaksızın taşıtların kuruluş adına kayıt ve tescil edilmiş olmaları</a:t>
            </a:r>
            <a:r>
              <a:rPr lang="en-US" dirty="0" smtClean="0"/>
              <a:t>,</a:t>
            </a:r>
            <a:endParaRPr lang="tr-TR" dirty="0"/>
          </a:p>
          <a:p>
            <a:pPr marL="1657350" lvl="3" indent="-285750">
              <a:buFont typeface="Wingdings" pitchFamily="2" charset="2"/>
              <a:buChar char="Ø"/>
            </a:pPr>
            <a:r>
              <a:rPr lang="en-US" dirty="0" smtClean="0"/>
              <a:t>(</a:t>
            </a:r>
            <a:r>
              <a:rPr lang="en-US" dirty="0"/>
              <a:t>C5) yetki belgesi almak için başvuran lojistik firmaların (taşıma işleri komisyoncuları) sermaye şirketi niteliğinde ve kayıtlı sermayelerinin en az 10.000 YTL olması, Ulaştırma Bakanlığı’na 200.000 ABD doları tutarında kati ve süresiz banka teminat mektubu vermeleri, ticaret ve sanayi odalarına nakliyeci grubuna kayıtlı olmaları gerekir. Kayıtlı sermaye miktarı ve/veya banka mektubu tutarı Bakanlıkça bir katına kadar artırılabilir</a:t>
            </a:r>
            <a:r>
              <a:rPr lang="en-US" dirty="0" smtClean="0"/>
              <a:t>,</a:t>
            </a:r>
            <a:endParaRPr lang="tr-TR" dirty="0"/>
          </a:p>
        </p:txBody>
      </p:sp>
    </p:spTree>
    <p:extLst>
      <p:ext uri="{BB962C8B-B14F-4D97-AF65-F5344CB8AC3E}">
        <p14:creationId xmlns:p14="http://schemas.microsoft.com/office/powerpoint/2010/main" val="2932785482"/>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76672" y="1047056"/>
            <a:ext cx="10513168" cy="5262979"/>
          </a:xfrm>
          <a:prstGeom prst="rect">
            <a:avLst/>
          </a:prstGeom>
        </p:spPr>
        <p:txBody>
          <a:bodyPr wrap="square">
            <a:spAutoFit/>
          </a:bodyPr>
          <a:lstStyle/>
          <a:p>
            <a:pPr marL="2114550" lvl="4" indent="-285750">
              <a:buFont typeface="Wingdings" pitchFamily="2" charset="2"/>
              <a:buChar char="Ø"/>
            </a:pPr>
            <a:r>
              <a:rPr lang="en-US" sz="2400" dirty="0"/>
              <a:t>(C1) ve (C2) yetki belgesi almak için başvuranların ticaret veya sanayi odalarında nakliyeci grubuna kayıtlı olmaları</a:t>
            </a:r>
            <a:r>
              <a:rPr lang="en-US" sz="2400" dirty="0" smtClean="0"/>
              <a:t>,</a:t>
            </a:r>
            <a:endParaRPr lang="tr-TR" sz="2400" dirty="0"/>
          </a:p>
          <a:p>
            <a:pPr marL="2114550" lvl="4" indent="-285750">
              <a:buFont typeface="Wingdings" pitchFamily="2" charset="2"/>
              <a:buChar char="Ø"/>
            </a:pPr>
            <a:r>
              <a:rPr lang="en-US" sz="2400" dirty="0" smtClean="0"/>
              <a:t>(</a:t>
            </a:r>
            <a:r>
              <a:rPr lang="en-US" sz="2400" dirty="0"/>
              <a:t>C3) yetki belgesi almak için başvuranların sanayi ve ticaret odalarında ilgili meslek grubuna kayıtlı olmaları</a:t>
            </a:r>
            <a:r>
              <a:rPr lang="en-US" sz="2400" dirty="0" smtClean="0"/>
              <a:t>,</a:t>
            </a:r>
            <a:endParaRPr lang="tr-TR" sz="2400" dirty="0"/>
          </a:p>
          <a:p>
            <a:pPr marL="2114550" lvl="4" indent="-285750">
              <a:buFont typeface="Wingdings" pitchFamily="2" charset="2"/>
              <a:buChar char="Ø"/>
            </a:pPr>
            <a:r>
              <a:rPr lang="en-US" sz="2400" dirty="0" smtClean="0"/>
              <a:t>(</a:t>
            </a:r>
            <a:r>
              <a:rPr lang="en-US" sz="2400" dirty="0"/>
              <a:t>C4) yetki belgesi almak için başvuranların sanayi ve ticaret odalarında nakliyeci grubuna kayıtlı olmaları</a:t>
            </a:r>
            <a:r>
              <a:rPr lang="en-US" sz="2400" dirty="0" smtClean="0"/>
              <a:t>,</a:t>
            </a:r>
            <a:endParaRPr lang="tr-TR" sz="2400" dirty="0"/>
          </a:p>
          <a:p>
            <a:pPr marL="2114550" lvl="4" indent="-285750">
              <a:buFont typeface="Wingdings" pitchFamily="2" charset="2"/>
              <a:buChar char="Ø"/>
            </a:pPr>
            <a:r>
              <a:rPr lang="en-US" sz="2400" dirty="0" smtClean="0"/>
              <a:t>(</a:t>
            </a:r>
            <a:r>
              <a:rPr lang="en-US" sz="2400" dirty="0"/>
              <a:t>C1) yetki belgesi almak için başvuranların; çalışmak istedikleri her yerleşim biriminde en az bir tane yük terminali kullanma hakkına, yetki belgesinin geçerli olduğu sürece sahip olmaları,</a:t>
            </a:r>
            <a:endParaRPr lang="tr-TR" sz="2400" dirty="0"/>
          </a:p>
          <a:p>
            <a:pPr lvl="4"/>
            <a:r>
              <a:rPr lang="en-US" sz="2400" dirty="0"/>
              <a:t>Gerçek kişiler ve tüzel kişi yöneticilerin Bakanlıkça belirlenecek kurum veya kuruluşların açacağı eğitimden geçerek mesleki yeterlilik belgesi almaları şarttır.</a:t>
            </a:r>
            <a:endParaRPr lang="tr-TR" sz="2400" dirty="0"/>
          </a:p>
          <a:p>
            <a:r>
              <a:rPr lang="en-US" sz="2400" dirty="0"/>
              <a:t/>
            </a:r>
            <a:br>
              <a:rPr lang="en-US" sz="2400" dirty="0"/>
            </a:br>
            <a:endParaRPr lang="tr-TR" sz="2400" dirty="0"/>
          </a:p>
        </p:txBody>
      </p:sp>
    </p:spTree>
    <p:extLst>
      <p:ext uri="{BB962C8B-B14F-4D97-AF65-F5344CB8AC3E}">
        <p14:creationId xmlns:p14="http://schemas.microsoft.com/office/powerpoint/2010/main" val="2889766714"/>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260648"/>
            <a:ext cx="9144000" cy="6124754"/>
          </a:xfrm>
          <a:prstGeom prst="rect">
            <a:avLst/>
          </a:prstGeom>
        </p:spPr>
        <p:txBody>
          <a:bodyPr wrap="square">
            <a:spAutoFit/>
          </a:bodyPr>
          <a:lstStyle/>
          <a:p>
            <a:pPr lvl="3"/>
            <a:r>
              <a:rPr lang="en-US" sz="3200" b="1" dirty="0"/>
              <a:t>Acente ve Komisyonculuk Yetki Belgesi</a:t>
            </a:r>
            <a:endParaRPr lang="tr-TR" sz="3200" b="1" dirty="0"/>
          </a:p>
          <a:p>
            <a:pPr marL="285750" indent="-285750">
              <a:buFont typeface="Wingdings" pitchFamily="2" charset="2"/>
              <a:buChar char="Ø"/>
            </a:pPr>
            <a:r>
              <a:rPr lang="en-US" sz="2000" dirty="0"/>
              <a:t>Taşıma işleri acenteliği ve komisyonculuğu (lojistik firma) yapabilmek üzere Ulaştırma Bakanlığı’ndan yetki belgesi alınması gereklidir. Taşıma işleri acenteliği ve komisyonculuğu yapmak isteyen gerçek ve tüzel kişilerin T.C. uyruğunda olmaları gerekir. Ayrıca gerçek  kişi, tüzel kişi kurucu ortakları ve tüzel kişiliği temsile yetkili yöneticilerin, kaçakçılık, dolandırıcılık, inancı kötüye kullanma ve Türk Ceza Kanunu’nun devletin şahsiyetine karşı işlenen suçlarla, Terörle Mücadele Kanunu aleyhine işlenen suçlardan hürriyeti bağlayıcı ceza ile hükümlü bulunmamaları gerekir. Tüzel kişilerin Türk Ticaret Kanunu’nda belirtilen tüzel kişilerden olmaları şartları aranmaktadır</a:t>
            </a:r>
            <a:r>
              <a:rPr lang="en-US" sz="2000" dirty="0" smtClean="0"/>
              <a:t>.</a:t>
            </a:r>
            <a:endParaRPr lang="tr-TR" sz="2000" dirty="0"/>
          </a:p>
          <a:p>
            <a:pPr marL="285750" indent="-285750">
              <a:buFont typeface="Wingdings" pitchFamily="2" charset="2"/>
              <a:buChar char="Ø"/>
            </a:pPr>
            <a:r>
              <a:rPr lang="en-US" sz="2000" dirty="0" smtClean="0"/>
              <a:t>(</a:t>
            </a:r>
            <a:r>
              <a:rPr lang="en-US" sz="2000" dirty="0"/>
              <a:t>G) yetki belgesi almak için başvuranların sanayi ve ticaret odalarında acente grubuna kayıtlı olmaları</a:t>
            </a:r>
            <a:r>
              <a:rPr lang="en-US" sz="2000" dirty="0" smtClean="0"/>
              <a:t>,</a:t>
            </a:r>
            <a:endParaRPr lang="tr-TR" sz="2000" dirty="0"/>
          </a:p>
          <a:p>
            <a:pPr marL="285750" indent="-285750">
              <a:buFont typeface="Wingdings" pitchFamily="2" charset="2"/>
              <a:buChar char="Ø"/>
            </a:pPr>
            <a:r>
              <a:rPr lang="en-US" sz="2000" dirty="0" smtClean="0"/>
              <a:t>(</a:t>
            </a:r>
            <a:r>
              <a:rPr lang="en-US" sz="2000" dirty="0"/>
              <a:t>H) yetki belgesi almak için başvuranların sanayi ve ticaret odalarında nakliye komisyoncusu grubuna kayıtlı olmaları</a:t>
            </a:r>
            <a:r>
              <a:rPr lang="en-US" sz="2000" dirty="0" smtClean="0"/>
              <a:t>,</a:t>
            </a:r>
            <a:endParaRPr lang="tr-TR" sz="2000" dirty="0"/>
          </a:p>
          <a:p>
            <a:pPr marL="285750" indent="-285750">
              <a:buFont typeface="Wingdings" pitchFamily="2" charset="2"/>
              <a:buChar char="Ø"/>
            </a:pPr>
            <a:r>
              <a:rPr lang="en-US" sz="2000" dirty="0" smtClean="0"/>
              <a:t>(</a:t>
            </a:r>
            <a:r>
              <a:rPr lang="en-US" sz="2000" dirty="0"/>
              <a:t>G) ve (H) yetki belgesi almak için başvuranların yetki belgeleri süresince, bu işe elverişli bağımsız bir büroyu kullanma hakkına sahip olmaları</a:t>
            </a:r>
            <a:r>
              <a:rPr lang="en-US" sz="2000" dirty="0" smtClean="0"/>
              <a:t>,</a:t>
            </a:r>
            <a:endParaRPr lang="tr-TR" sz="2000" dirty="0"/>
          </a:p>
          <a:p>
            <a:pPr marL="285750" indent="-285750">
              <a:buFont typeface="Wingdings" pitchFamily="2" charset="2"/>
              <a:buChar char="Ø"/>
            </a:pPr>
            <a:r>
              <a:rPr lang="en-US" sz="2000" dirty="0" smtClean="0"/>
              <a:t>(</a:t>
            </a:r>
            <a:r>
              <a:rPr lang="en-US" sz="2000" dirty="0"/>
              <a:t>G) yetki belgesi almak için başvuranların uluslararası eşya taşımacılığı yapma hakkına sahip olan yerli veya yabancı en az bir taşımacı ile acentelik anlaşması bulunması gerekir.</a:t>
            </a:r>
            <a:endParaRPr lang="tr-TR" sz="2000" dirty="0"/>
          </a:p>
        </p:txBody>
      </p:sp>
    </p:spTree>
    <p:extLst>
      <p:ext uri="{BB962C8B-B14F-4D97-AF65-F5344CB8AC3E}">
        <p14:creationId xmlns:p14="http://schemas.microsoft.com/office/powerpoint/2010/main" val="1706386972"/>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60" y="302359"/>
            <a:ext cx="9144000" cy="6555641"/>
          </a:xfrm>
          <a:prstGeom prst="rect">
            <a:avLst/>
          </a:prstGeom>
        </p:spPr>
        <p:txBody>
          <a:bodyPr wrap="square">
            <a:spAutoFit/>
          </a:bodyPr>
          <a:lstStyle/>
          <a:p>
            <a:pPr marL="285750" indent="-285750">
              <a:buFont typeface="Wingdings" pitchFamily="2" charset="2"/>
              <a:buChar char="Ø"/>
            </a:pPr>
            <a:r>
              <a:rPr lang="en-US" sz="2000" dirty="0"/>
              <a:t>Taşıma işleri acenteliği ve komisyonculuğu alanındaki acentelik anlaşması ve bu konudaki yasakları aşağıdaki gibi sıralamak </a:t>
            </a:r>
            <a:r>
              <a:rPr lang="en-US" sz="2000" dirty="0" smtClean="0"/>
              <a:t>mümkündür:</a:t>
            </a:r>
            <a:endParaRPr lang="tr-TR" sz="2000" dirty="0"/>
          </a:p>
          <a:p>
            <a:pPr marL="285750" indent="-285750">
              <a:buFont typeface="Wingdings" pitchFamily="2" charset="2"/>
              <a:buChar char="Ø"/>
            </a:pPr>
            <a:r>
              <a:rPr lang="en-US" sz="2000" dirty="0" smtClean="0"/>
              <a:t>Daha </a:t>
            </a:r>
            <a:r>
              <a:rPr lang="en-US" sz="2000" dirty="0"/>
              <a:t>önce yapılmış bir acentelik anlaşması olmaksızın bir taşımacı adına işlem yapmak </a:t>
            </a:r>
            <a:r>
              <a:rPr lang="en-US" sz="2000" dirty="0" smtClean="0"/>
              <a:t>yasaktır.</a:t>
            </a:r>
            <a:endParaRPr lang="tr-TR" sz="2000" dirty="0"/>
          </a:p>
          <a:p>
            <a:pPr marL="285750" indent="-285750">
              <a:buFont typeface="Wingdings" pitchFamily="2" charset="2"/>
              <a:buChar char="Ø"/>
            </a:pPr>
            <a:r>
              <a:rPr lang="en-US" sz="2000" dirty="0" smtClean="0"/>
              <a:t>Acentelik </a:t>
            </a:r>
            <a:r>
              <a:rPr lang="en-US" sz="2000" dirty="0"/>
              <a:t>anlaşmalarında çalışma alanının kesin olarak belirlenmiş olması zorunludur</a:t>
            </a:r>
            <a:r>
              <a:rPr lang="en-US" sz="2000" dirty="0" smtClean="0"/>
              <a:t>.</a:t>
            </a:r>
            <a:endParaRPr lang="tr-TR" sz="2000" dirty="0"/>
          </a:p>
          <a:p>
            <a:pPr marL="285750" indent="-285750">
              <a:buFont typeface="Wingdings" pitchFamily="2" charset="2"/>
              <a:buChar char="Ø"/>
            </a:pPr>
            <a:r>
              <a:rPr lang="en-US" sz="2000" dirty="0" smtClean="0"/>
              <a:t>(</a:t>
            </a:r>
            <a:r>
              <a:rPr lang="en-US" sz="2000" dirty="0"/>
              <a:t>G) yetki belgesine sahip olanlar hiçbir zaman kendi namına uluslararası taşıma yapamaz ve yaptıramaz</a:t>
            </a:r>
            <a:r>
              <a:rPr lang="en-US" sz="2000" dirty="0" smtClean="0"/>
              <a:t>.</a:t>
            </a:r>
            <a:endParaRPr lang="tr-TR" sz="2000" dirty="0"/>
          </a:p>
          <a:p>
            <a:pPr marL="285750" indent="-285750">
              <a:buFont typeface="Wingdings" pitchFamily="2" charset="2"/>
              <a:buChar char="Ø"/>
            </a:pPr>
            <a:r>
              <a:rPr lang="en-US" sz="2000" dirty="0" smtClean="0"/>
              <a:t>(</a:t>
            </a:r>
            <a:r>
              <a:rPr lang="en-US" sz="2000" dirty="0"/>
              <a:t>H) yetki belgesi sahiplerinin kendi namına eşya taşıtabilmesi için bu taşımanın bir müvekkil hesabına yapılması zorunludur. Ancak (H) yetki belgesi sahipleri, kendi nam ve hesabına taşıma yapmaları hâlinde taşımacı sayılacaklarından, kendi nam ve hesabına taşıma yapmak isteyenlerin bu yönetmelikte öngörülen taşımacı yetki belgelerinden birine sahip olmaları </a:t>
            </a:r>
            <a:r>
              <a:rPr lang="en-US" sz="2000" dirty="0" smtClean="0"/>
              <a:t>gerekmektedir.</a:t>
            </a:r>
            <a:endParaRPr lang="tr-TR" sz="2000" dirty="0"/>
          </a:p>
          <a:p>
            <a:pPr marL="342900" indent="-342900">
              <a:buFont typeface="Wingdings" pitchFamily="2" charset="2"/>
              <a:buChar char="Ø"/>
            </a:pPr>
            <a:r>
              <a:rPr lang="en-US" sz="2000" dirty="0" smtClean="0"/>
              <a:t>Uluslararası </a:t>
            </a:r>
            <a:r>
              <a:rPr lang="en-US" sz="2000" dirty="0"/>
              <a:t>taşımacı yetki belgesine sahip olan gerçek ve tüzel kişiler, yönetmelikte öngörülen diğer şartları yerine getirmeleri hâlinde doğrudan kendi acente ve/veya komisyonculuklarını üstlenmemek kaydıyla isterlerse (F), (G) ve (H) yetki belgelerini de alabilirler</a:t>
            </a:r>
            <a:r>
              <a:rPr lang="en-US" sz="2000" dirty="0" smtClean="0"/>
              <a:t>.</a:t>
            </a:r>
            <a:endParaRPr lang="tr-TR" sz="2000" dirty="0"/>
          </a:p>
          <a:p>
            <a:pPr marL="342900" indent="-342900">
              <a:buFont typeface="Wingdings" pitchFamily="2" charset="2"/>
              <a:buChar char="Ø"/>
            </a:pPr>
            <a:r>
              <a:rPr lang="tr-TR" sz="2000" dirty="0" smtClean="0"/>
              <a:t> </a:t>
            </a:r>
            <a:r>
              <a:rPr lang="en-US" sz="2000" dirty="0" smtClean="0"/>
              <a:t>(</a:t>
            </a:r>
            <a:r>
              <a:rPr lang="en-US" sz="2000" dirty="0"/>
              <a:t>B4) ve (C3) yetki belgesi sahipleri başkaları adına taşıma yapamayacakları gibi (F), (G) ve (H) yetki belgesi sahipleriyle de taşıma sözleşmesi yapamazlar.</a:t>
            </a:r>
            <a:endParaRPr lang="tr-TR" sz="2000" dirty="0"/>
          </a:p>
        </p:txBody>
      </p:sp>
    </p:spTree>
    <p:extLst>
      <p:ext uri="{BB962C8B-B14F-4D97-AF65-F5344CB8AC3E}">
        <p14:creationId xmlns:p14="http://schemas.microsoft.com/office/powerpoint/2010/main" val="2715541331"/>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56672" y="21000"/>
            <a:ext cx="9144000" cy="2585323"/>
          </a:xfrm>
          <a:prstGeom prst="rect">
            <a:avLst/>
          </a:prstGeom>
        </p:spPr>
        <p:txBody>
          <a:bodyPr wrap="square">
            <a:spAutoFit/>
          </a:bodyPr>
          <a:lstStyle/>
          <a:p>
            <a:pPr marL="2114550" lvl="4" indent="-285750">
              <a:buFont typeface="Wingdings" pitchFamily="2" charset="2"/>
              <a:buChar char="Ø"/>
            </a:pPr>
            <a:r>
              <a:rPr lang="en-US" dirty="0"/>
              <a:t>Yetki belgesi alındıktan sonra, yetki belgesi alan gerçek veya tüzel kişinin beyan ettiği taşıtların; kazaya uğraması, el konulması, satılması veya başka bir sebepten dolayı iş göremez duruma gelmesi hâlinde yetki belgesi sahibi durumu değişikliğin meydana geldiği tarihten itibaren 60 gün içinde Bakanlığa bildirmek zorundadır. Yönetmeliğin ilgili maddelerindeki asgari değerin altına düşülmesi hâlinde, taşımacının bu asgari değerin altına düşüldüğü tarihten itibaren 90 gün içinde yeni taşıt veya taşıtları sağlaması gerekir</a:t>
            </a:r>
            <a:r>
              <a:rPr lang="en-US" dirty="0" smtClean="0"/>
              <a:t>.</a:t>
            </a:r>
            <a:endParaRPr lang="tr-TR" dirty="0" smtClean="0"/>
          </a:p>
          <a:p>
            <a:pPr marL="2114550" lvl="4" indent="-285750">
              <a:buFont typeface="Wingdings" pitchFamily="2" charset="2"/>
              <a:buChar char="Ø"/>
            </a:pPr>
            <a:endParaRPr lang="tr-TR" dirty="0"/>
          </a:p>
        </p:txBody>
      </p:sp>
      <p:sp>
        <p:nvSpPr>
          <p:cNvPr id="3" name="Dikdörtgen 2"/>
          <p:cNvSpPr/>
          <p:nvPr/>
        </p:nvSpPr>
        <p:spPr>
          <a:xfrm>
            <a:off x="0" y="2420888"/>
            <a:ext cx="9144000" cy="4154984"/>
          </a:xfrm>
          <a:prstGeom prst="rect">
            <a:avLst/>
          </a:prstGeom>
        </p:spPr>
        <p:txBody>
          <a:bodyPr wrap="square">
            <a:spAutoFit/>
          </a:bodyPr>
          <a:lstStyle/>
          <a:p>
            <a:pPr lvl="1"/>
            <a:r>
              <a:rPr lang="en-US" sz="2400" b="1" dirty="0"/>
              <a:t>CMR Anlaşması </a:t>
            </a:r>
            <a:r>
              <a:rPr lang="tr-TR" sz="2400" b="1" dirty="0"/>
              <a:t>(</a:t>
            </a:r>
            <a:r>
              <a:rPr lang="en-US" sz="2400" b="1" dirty="0" smtClean="0"/>
              <a:t> </a:t>
            </a:r>
            <a:r>
              <a:rPr lang="en-US" sz="2400" b="1" dirty="0"/>
              <a:t>ticari mallar güzergâh anlaşması)</a:t>
            </a:r>
            <a:endParaRPr lang="tr-TR" sz="2400" b="1" dirty="0"/>
          </a:p>
          <a:p>
            <a:r>
              <a:rPr lang="en-US" sz="2400" dirty="0"/>
              <a:t>Kara yolu taşımacılığı ile ilgili uluslararası yasal düzenlemeler, Birleşmiş Milletler’in 1956 yılındaki “Kara Yoluyla Uluslararası Eşya Taşıma Sözleşmesine İlişkin Anlaşma” (İng. convention on the contract for the ınternational carriage of goods by road-CMR) olarak bilinen sözleşmesi ile yapılmıştır.</a:t>
            </a:r>
            <a:endParaRPr lang="tr-TR" sz="2400" dirty="0"/>
          </a:p>
          <a:p>
            <a:r>
              <a:rPr lang="en-US" sz="2400" dirty="0"/>
              <a:t>CMR Anlaşması bir malın uluslararası taşımasında göreceği zarar, ziyan, kayıp ve gecikmelerden gönderici, taşıyıcı ve alıcı arasındaki sorumlulukları saptayan,  yükümlülükleri belirleyen, Birleşmiş Milletler’in yönetim ve gözetiminde uygulaması sağlanan çok uluslu bir anlaşmadır.</a:t>
            </a:r>
            <a:endParaRPr lang="tr-TR" sz="2400" dirty="0"/>
          </a:p>
        </p:txBody>
      </p:sp>
    </p:spTree>
    <p:extLst>
      <p:ext uri="{BB962C8B-B14F-4D97-AF65-F5344CB8AC3E}">
        <p14:creationId xmlns:p14="http://schemas.microsoft.com/office/powerpoint/2010/main" val="3503472170"/>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0"/>
            <a:ext cx="9144000" cy="8774832"/>
          </a:xfrm>
        </p:spPr>
        <p:txBody>
          <a:bodyPr>
            <a:normAutofit/>
          </a:bodyPr>
          <a:lstStyle/>
          <a:p>
            <a:pPr algn="l"/>
            <a:r>
              <a:rPr lang="en-US" sz="3600" dirty="0"/>
              <a:t>Kara yolu eşya taşımacılığı, ücret karşılığında eşyanın bir yerden diğer bir yere taşınmasını  kara  yolu  ile  sağlayan  ve  taşımacı  ile  gönderici  arasında  bir  </a:t>
            </a:r>
            <a:r>
              <a:rPr lang="en-US" sz="3600" dirty="0" smtClean="0"/>
              <a:t>sözleşme</a:t>
            </a:r>
            <a:r>
              <a:rPr lang="tr-TR" sz="3600" dirty="0"/>
              <a:t> </a:t>
            </a:r>
            <a:r>
              <a:rPr lang="en-US" sz="3600" dirty="0" smtClean="0"/>
              <a:t>yapılmasını </a:t>
            </a:r>
            <a:r>
              <a:rPr lang="en-US" sz="3600" dirty="0"/>
              <a:t>gerektiren bir taşıma şekli olarak tanımlanmaktadır. Bu tanıma göre kara yolu taşımacılığının dört temel boyutu vardır;</a:t>
            </a:r>
            <a:endParaRPr lang="tr-TR" sz="3600" dirty="0"/>
          </a:p>
          <a:p>
            <a:pPr marL="1371600" lvl="2" indent="-457200" algn="l">
              <a:buFont typeface="Wingdings" pitchFamily="2" charset="2"/>
              <a:buChar char="Ø"/>
            </a:pPr>
            <a:r>
              <a:rPr lang="en-US" sz="2800" dirty="0" smtClean="0"/>
              <a:t>Taşınacak </a:t>
            </a:r>
            <a:r>
              <a:rPr lang="en-US" sz="2800" dirty="0"/>
              <a:t>eşyanın var olması,</a:t>
            </a:r>
            <a:endParaRPr lang="tr-TR" sz="2800" dirty="0"/>
          </a:p>
          <a:p>
            <a:pPr marL="1371600" lvl="2" indent="-457200" algn="l">
              <a:buFont typeface="Wingdings" pitchFamily="2" charset="2"/>
              <a:buChar char="Ø"/>
            </a:pPr>
            <a:r>
              <a:rPr lang="en-US" sz="2800" dirty="0"/>
              <a:t>Eşya taşıma işinin üstlenilmesi</a:t>
            </a:r>
            <a:r>
              <a:rPr lang="en-US" sz="2800" dirty="0" smtClean="0"/>
              <a:t>,</a:t>
            </a:r>
            <a:endParaRPr lang="tr-TR" sz="2800" dirty="0" smtClean="0"/>
          </a:p>
          <a:p>
            <a:pPr marL="1371600" lvl="2" indent="-457200" algn="l">
              <a:buFont typeface="Wingdings" pitchFamily="2" charset="2"/>
              <a:buChar char="Ø"/>
            </a:pPr>
            <a:r>
              <a:rPr lang="en-US" sz="2800" dirty="0"/>
              <a:t>Taşıma türü olarak kara yolunun belirlenmesidir</a:t>
            </a:r>
            <a:endParaRPr lang="tr-TR" sz="2800" dirty="0"/>
          </a:p>
          <a:p>
            <a:pPr marL="1371600" lvl="2" indent="-457200" algn="l">
              <a:buFont typeface="Wingdings" pitchFamily="2" charset="2"/>
              <a:buChar char="Ø"/>
            </a:pPr>
            <a:r>
              <a:rPr lang="en-US" sz="2800" dirty="0"/>
              <a:t>Ücret karşılığı olması</a:t>
            </a:r>
            <a:r>
              <a:rPr lang="en-US" sz="2800" dirty="0" smtClean="0"/>
              <a:t>,</a:t>
            </a:r>
            <a:r>
              <a:rPr lang="tr-TR" sz="2800" dirty="0" smtClean="0"/>
              <a:t>                                                                                                           </a:t>
            </a:r>
            <a:endParaRPr lang="tr-TR" sz="2800" dirty="0"/>
          </a:p>
        </p:txBody>
      </p:sp>
    </p:spTree>
    <p:extLst>
      <p:ext uri="{BB962C8B-B14F-4D97-AF65-F5344CB8AC3E}">
        <p14:creationId xmlns:p14="http://schemas.microsoft.com/office/powerpoint/2010/main" val="832177573"/>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184" y="0"/>
            <a:ext cx="9144000" cy="6863417"/>
          </a:xfrm>
          <a:prstGeom prst="rect">
            <a:avLst/>
          </a:prstGeom>
        </p:spPr>
        <p:txBody>
          <a:bodyPr wrap="square">
            <a:spAutoFit/>
          </a:bodyPr>
          <a:lstStyle/>
          <a:p>
            <a:r>
              <a:rPr lang="tr-TR" dirty="0" smtClean="0"/>
              <a:t>     </a:t>
            </a:r>
            <a:r>
              <a:rPr lang="en-US" sz="2000" dirty="0" smtClean="0"/>
              <a:t>CMR </a:t>
            </a:r>
            <a:r>
              <a:rPr lang="en-US" sz="2000" dirty="0"/>
              <a:t>Anlaşmasına taraf olan ülkelerden birine ve/veya bu ülkelere eşya taşınması hâlinde diğer ülke konvansiyona taraf olsun veya olmasın, taşıyıcının milliyetine bakılmaksızın anlaşmada öngörülen ve taşıyıcıya yüklenen yükümlülükler geçerlidir.</a:t>
            </a:r>
            <a:endParaRPr lang="tr-TR" sz="2000" dirty="0"/>
          </a:p>
          <a:p>
            <a:r>
              <a:rPr lang="tr-TR" sz="2000" dirty="0" smtClean="0"/>
              <a:t>      </a:t>
            </a:r>
            <a:r>
              <a:rPr lang="en-US" sz="2000" dirty="0" smtClean="0"/>
              <a:t>Türkiye</a:t>
            </a:r>
            <a:r>
              <a:rPr lang="en-US" sz="2000" dirty="0"/>
              <a:t>, CMR Anlaşması’na 1993 yılında 14/12/1993 tarih ve 21788 sayılı Resmî Gazete’de yayınlanan 3939 sayılı yasa ile taraf olmuştur. Türkiye’de kara yolu ile eşya taşınmasına ilişkin sorumlulukları belirleyen kendi iç hukukuna ait iç düzenlemeler ise, 10/07/2003 tarih ve 4925 sayılı Kara yolu Taşıma Kanunu tarafından belirlenmiştir.</a:t>
            </a:r>
            <a:endParaRPr lang="tr-TR" sz="2000" dirty="0"/>
          </a:p>
          <a:p>
            <a:r>
              <a:rPr lang="tr-TR" sz="2000" dirty="0" smtClean="0"/>
              <a:t>      </a:t>
            </a:r>
            <a:r>
              <a:rPr lang="en-US" sz="2000" dirty="0" smtClean="0"/>
              <a:t>Bu </a:t>
            </a:r>
            <a:r>
              <a:rPr lang="en-US" sz="2000" dirty="0"/>
              <a:t>anlaşma, özel durumlar dışında, yolun bir kısmında deniz, demir yolu, nehir, kanal veya hava yolu ile (yük boşaltılmadan) taşındığı hâllerde de taşımanın tümü için uygulanır.</a:t>
            </a:r>
            <a:endParaRPr lang="tr-TR" sz="2000" dirty="0"/>
          </a:p>
          <a:p>
            <a:r>
              <a:rPr lang="tr-TR" sz="2000" dirty="0" smtClean="0"/>
              <a:t>      </a:t>
            </a:r>
            <a:r>
              <a:rPr lang="en-US" sz="2000" dirty="0" smtClean="0"/>
              <a:t>CMR </a:t>
            </a:r>
            <a:r>
              <a:rPr lang="en-US" sz="2000" dirty="0"/>
              <a:t>Anlaşması, sözleşmede belirtildiği gibi yükleme yeri ile teslim için belirlenen yerin iki ayrı ülkede olması hâlinde, yüklerin ücret karşılığında taşıt ile karadan taşınmasına ait her türlü sözleşmeyi kapsar. Bu ülkelerden en az birinin sözleşmeye taraf ülke olması zorunludur.</a:t>
            </a:r>
            <a:endParaRPr lang="tr-TR" sz="2000" dirty="0"/>
          </a:p>
          <a:p>
            <a:r>
              <a:rPr lang="tr-TR" sz="2000" dirty="0" smtClean="0"/>
              <a:t>      </a:t>
            </a:r>
            <a:r>
              <a:rPr lang="en-US" sz="2000" dirty="0" smtClean="0"/>
              <a:t>CMR </a:t>
            </a:r>
            <a:r>
              <a:rPr lang="en-US" sz="2000" dirty="0"/>
              <a:t>Anlaşması’na göre, taşıyıcı taşıma sırasında ortaya çıkan kayıp, hasar veya gecikmelerden sorumludur. Taşıyıcı ile gönderici arasında bir sözleşme yapılmış sayılır ve tarafların sorumlulukları sözleşmeye konularak gelenekselleşmiş hükümlere göre tayin edilir</a:t>
            </a:r>
            <a:r>
              <a:rPr lang="en-US" sz="2000" dirty="0" smtClean="0"/>
              <a:t>.</a:t>
            </a:r>
            <a:endParaRPr lang="tr-TR" sz="2000" dirty="0" smtClean="0"/>
          </a:p>
          <a:p>
            <a:r>
              <a:rPr lang="en-US" sz="2000" dirty="0" smtClean="0"/>
              <a:t> </a:t>
            </a:r>
            <a:r>
              <a:rPr lang="en-US" sz="2000" dirty="0"/>
              <a:t>Ancak, bu gibi koşulların bulunmaması hâllerinde de kara yolu taşıyıcısının sorumluluğu yine CMR Anlaşması tarafından tayin </a:t>
            </a:r>
            <a:r>
              <a:rPr lang="en-US" sz="2000" dirty="0" smtClean="0"/>
              <a:t>edilir</a:t>
            </a:r>
            <a:r>
              <a:rPr lang="tr-TR" sz="2000" dirty="0" smtClean="0"/>
              <a:t>.</a:t>
            </a:r>
            <a:endParaRPr lang="tr-TR" sz="2000" dirty="0"/>
          </a:p>
        </p:txBody>
      </p:sp>
    </p:spTree>
    <p:extLst>
      <p:ext uri="{BB962C8B-B14F-4D97-AF65-F5344CB8AC3E}">
        <p14:creationId xmlns:p14="http://schemas.microsoft.com/office/powerpoint/2010/main" val="916671002"/>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en-US" sz="2000" dirty="0"/>
              <a:t>Kara yoluyla yapılacak taşımacılıkta CMR (Convention Merchandises Routiers) 49 ülkenin imzaladığı taşımacılık sözleşmesi kapsamında düzenlenen bir taşıma belgesidir. CMR'a üye ülkeler;</a:t>
            </a:r>
            <a:r>
              <a:rPr lang="tr-TR" sz="2000" dirty="0"/>
              <a:t/>
            </a:r>
            <a:br>
              <a:rPr lang="tr-TR" sz="2000" dirty="0"/>
            </a:br>
            <a:endParaRPr lang="tr-TR" sz="2000" dirty="0"/>
          </a:p>
        </p:txBody>
      </p:sp>
      <p:sp>
        <p:nvSpPr>
          <p:cNvPr id="3" name="İçerik Yer Tutucusu 2"/>
          <p:cNvSpPr>
            <a:spLocks noGrp="1"/>
          </p:cNvSpPr>
          <p:nvPr>
            <p:ph sz="quarter" idx="13"/>
          </p:nvPr>
        </p:nvSpPr>
        <p:spPr>
          <a:xfrm>
            <a:off x="0" y="1827981"/>
            <a:ext cx="4038600" cy="5030019"/>
          </a:xfrm>
        </p:spPr>
        <p:txBody>
          <a:bodyPr>
            <a:normAutofit fontScale="70000" lnSpcReduction="20000"/>
          </a:bodyPr>
          <a:lstStyle/>
          <a:p>
            <a:pPr lvl="2">
              <a:buFont typeface="Wingdings" pitchFamily="2" charset="2"/>
              <a:buChar char="Ø"/>
            </a:pPr>
            <a:r>
              <a:rPr lang="en-US" sz="3100" dirty="0"/>
              <a:t>Almanya, </a:t>
            </a:r>
            <a:r>
              <a:rPr lang="en-US" sz="3100" dirty="0" smtClean="0"/>
              <a:t>Avusturya</a:t>
            </a:r>
            <a:endParaRPr lang="tr-TR" sz="3100" dirty="0"/>
          </a:p>
          <a:p>
            <a:pPr lvl="2">
              <a:buFont typeface="Wingdings" pitchFamily="2" charset="2"/>
              <a:buChar char="Ø"/>
            </a:pPr>
            <a:r>
              <a:rPr lang="en-US" sz="3100" dirty="0" smtClean="0"/>
              <a:t>Belçika</a:t>
            </a:r>
            <a:r>
              <a:rPr lang="en-US" sz="3100" dirty="0"/>
              <a:t>, </a:t>
            </a:r>
            <a:r>
              <a:rPr lang="en-US" sz="3100" dirty="0" smtClean="0"/>
              <a:t>Lüksemburg</a:t>
            </a:r>
            <a:endParaRPr lang="tr-TR" sz="3100" dirty="0"/>
          </a:p>
          <a:p>
            <a:pPr lvl="2">
              <a:buFont typeface="Wingdings" pitchFamily="2" charset="2"/>
              <a:buChar char="Ø"/>
            </a:pPr>
            <a:r>
              <a:rPr lang="en-US" sz="3100" dirty="0" smtClean="0"/>
              <a:t>Fransa</a:t>
            </a:r>
            <a:r>
              <a:rPr lang="en-US" sz="3100" dirty="0"/>
              <a:t>, </a:t>
            </a:r>
            <a:r>
              <a:rPr lang="en-US" sz="3100" dirty="0" smtClean="0"/>
              <a:t>Hollanda</a:t>
            </a:r>
            <a:endParaRPr lang="tr-TR" sz="3100" dirty="0"/>
          </a:p>
          <a:p>
            <a:pPr lvl="2">
              <a:buFont typeface="Wingdings" pitchFamily="2" charset="2"/>
              <a:buChar char="Ø"/>
            </a:pPr>
            <a:r>
              <a:rPr lang="en-US" sz="3100" dirty="0" smtClean="0"/>
              <a:t>İtalya</a:t>
            </a:r>
            <a:r>
              <a:rPr lang="en-US" sz="3100" dirty="0"/>
              <a:t>, </a:t>
            </a:r>
            <a:r>
              <a:rPr lang="en-US" sz="3100" dirty="0" smtClean="0"/>
              <a:t>İspanya</a:t>
            </a:r>
            <a:endParaRPr lang="tr-TR" sz="3100" dirty="0"/>
          </a:p>
          <a:p>
            <a:pPr lvl="2">
              <a:buFont typeface="Wingdings" pitchFamily="2" charset="2"/>
              <a:buChar char="Ø"/>
            </a:pPr>
            <a:r>
              <a:rPr lang="en-US" sz="3100" dirty="0" smtClean="0"/>
              <a:t>Portekiz</a:t>
            </a:r>
            <a:r>
              <a:rPr lang="en-US" sz="3100" dirty="0"/>
              <a:t>, </a:t>
            </a:r>
            <a:r>
              <a:rPr lang="en-US" sz="3100" dirty="0" smtClean="0"/>
              <a:t>Danimarka</a:t>
            </a:r>
            <a:endParaRPr lang="tr-TR" sz="3100" dirty="0"/>
          </a:p>
          <a:p>
            <a:pPr lvl="2">
              <a:buFont typeface="Wingdings" pitchFamily="2" charset="2"/>
              <a:buChar char="Ø"/>
            </a:pPr>
            <a:r>
              <a:rPr lang="en-US" sz="3100" dirty="0" smtClean="0"/>
              <a:t>Finlandiya</a:t>
            </a:r>
            <a:r>
              <a:rPr lang="en-US" sz="3100" dirty="0"/>
              <a:t>, İngiltere Birleşik </a:t>
            </a:r>
            <a:r>
              <a:rPr lang="en-US" sz="3100" dirty="0" smtClean="0"/>
              <a:t>Krallığı</a:t>
            </a:r>
            <a:endParaRPr lang="tr-TR" sz="3100" dirty="0"/>
          </a:p>
          <a:p>
            <a:pPr lvl="2">
              <a:buFont typeface="Wingdings" pitchFamily="2" charset="2"/>
              <a:buChar char="Ø"/>
            </a:pPr>
            <a:r>
              <a:rPr lang="en-US" sz="3100" dirty="0" smtClean="0"/>
              <a:t>Yunanistan</a:t>
            </a:r>
            <a:r>
              <a:rPr lang="en-US" sz="3100" dirty="0"/>
              <a:t>, </a:t>
            </a:r>
            <a:r>
              <a:rPr lang="en-US" sz="3100" dirty="0" smtClean="0"/>
              <a:t>İsveç</a:t>
            </a:r>
            <a:endParaRPr lang="tr-TR" sz="3100" dirty="0"/>
          </a:p>
          <a:p>
            <a:pPr lvl="2">
              <a:buFont typeface="Wingdings" pitchFamily="2" charset="2"/>
              <a:buChar char="Ø"/>
            </a:pPr>
            <a:r>
              <a:rPr lang="en-US" sz="3100" dirty="0" smtClean="0"/>
              <a:t>İrlanda</a:t>
            </a:r>
            <a:r>
              <a:rPr lang="en-US" sz="3100" dirty="0"/>
              <a:t>, </a:t>
            </a:r>
            <a:r>
              <a:rPr lang="en-US" sz="3100" dirty="0" smtClean="0"/>
              <a:t>Bulgaristan</a:t>
            </a:r>
            <a:endParaRPr lang="tr-TR" sz="3100" dirty="0"/>
          </a:p>
          <a:p>
            <a:pPr lvl="2">
              <a:buFont typeface="Wingdings" pitchFamily="2" charset="2"/>
              <a:buChar char="Ø"/>
            </a:pPr>
            <a:r>
              <a:rPr lang="en-US" sz="3100" dirty="0" smtClean="0"/>
              <a:t>Hırvatistan</a:t>
            </a:r>
            <a:r>
              <a:rPr lang="en-US" sz="3100" dirty="0"/>
              <a:t>, Çek </a:t>
            </a:r>
            <a:r>
              <a:rPr lang="en-US" sz="3100" dirty="0" smtClean="0"/>
              <a:t>Cumhuriyeti</a:t>
            </a:r>
            <a:endParaRPr lang="tr-TR" sz="3100" dirty="0"/>
          </a:p>
          <a:p>
            <a:pPr lvl="2">
              <a:buFont typeface="Wingdings" pitchFamily="2" charset="2"/>
              <a:buChar char="Ø"/>
            </a:pPr>
            <a:r>
              <a:rPr lang="en-US" sz="3100" dirty="0" smtClean="0"/>
              <a:t>Estonya</a:t>
            </a:r>
            <a:r>
              <a:rPr lang="en-US" sz="3100" dirty="0"/>
              <a:t>, </a:t>
            </a:r>
            <a:r>
              <a:rPr lang="en-US" sz="3100" dirty="0" smtClean="0"/>
              <a:t>Ermenistan</a:t>
            </a:r>
            <a:endParaRPr lang="tr-TR" sz="3100" dirty="0"/>
          </a:p>
          <a:p>
            <a:pPr lvl="2">
              <a:buFont typeface="Wingdings" pitchFamily="2" charset="2"/>
              <a:buChar char="Ø"/>
            </a:pPr>
            <a:r>
              <a:rPr lang="en-US" sz="3100" dirty="0" smtClean="0"/>
              <a:t>Gürcistan</a:t>
            </a:r>
            <a:r>
              <a:rPr lang="en-US" sz="3100" dirty="0"/>
              <a:t>, </a:t>
            </a:r>
            <a:r>
              <a:rPr lang="en-US" sz="3100" dirty="0" smtClean="0"/>
              <a:t>Macaristan</a:t>
            </a:r>
            <a:endParaRPr lang="tr-TR" sz="3100" dirty="0"/>
          </a:p>
          <a:p>
            <a:pPr lvl="2">
              <a:buFont typeface="Wingdings" pitchFamily="2" charset="2"/>
              <a:buChar char="Ø"/>
            </a:pPr>
            <a:r>
              <a:rPr lang="en-US" sz="3100" dirty="0" smtClean="0"/>
              <a:t>Makedonya</a:t>
            </a:r>
            <a:r>
              <a:rPr lang="en-US" sz="3100" dirty="0"/>
              <a:t>, Norveç</a:t>
            </a:r>
            <a:endParaRPr lang="tr-TR" sz="3100" dirty="0"/>
          </a:p>
          <a:p>
            <a:endParaRPr lang="tr-TR" dirty="0"/>
          </a:p>
        </p:txBody>
      </p:sp>
      <p:sp>
        <p:nvSpPr>
          <p:cNvPr id="4" name="İçerik Yer Tutucusu 3"/>
          <p:cNvSpPr>
            <a:spLocks noGrp="1"/>
          </p:cNvSpPr>
          <p:nvPr>
            <p:ph sz="quarter" idx="14"/>
          </p:nvPr>
        </p:nvSpPr>
        <p:spPr>
          <a:xfrm>
            <a:off x="4572000" y="1783119"/>
            <a:ext cx="4038600" cy="5050905"/>
          </a:xfrm>
        </p:spPr>
        <p:txBody>
          <a:bodyPr>
            <a:normAutofit fontScale="70000" lnSpcReduction="20000"/>
          </a:bodyPr>
          <a:lstStyle/>
          <a:p>
            <a:pPr lvl="2">
              <a:buFont typeface="Wingdings" pitchFamily="2" charset="2"/>
              <a:buChar char="Ø"/>
            </a:pPr>
            <a:r>
              <a:rPr lang="en-US" sz="3100" dirty="0"/>
              <a:t>Litvanya, </a:t>
            </a:r>
            <a:r>
              <a:rPr lang="en-US" sz="3100" dirty="0" smtClean="0"/>
              <a:t>Letonya</a:t>
            </a:r>
            <a:endParaRPr lang="tr-TR" sz="3100" dirty="0"/>
          </a:p>
          <a:p>
            <a:pPr lvl="2">
              <a:buFont typeface="Wingdings" pitchFamily="2" charset="2"/>
              <a:buChar char="Ø"/>
            </a:pPr>
            <a:r>
              <a:rPr lang="en-US" sz="3100" dirty="0" smtClean="0"/>
              <a:t>Moldovya</a:t>
            </a:r>
            <a:r>
              <a:rPr lang="en-US" sz="3100" dirty="0"/>
              <a:t>, </a:t>
            </a:r>
            <a:r>
              <a:rPr lang="en-US" sz="3100" dirty="0" smtClean="0"/>
              <a:t>Polonya</a:t>
            </a:r>
            <a:endParaRPr lang="tr-TR" sz="3100" dirty="0"/>
          </a:p>
          <a:p>
            <a:pPr lvl="2">
              <a:buFont typeface="Wingdings" pitchFamily="2" charset="2"/>
              <a:buChar char="Ø"/>
            </a:pPr>
            <a:r>
              <a:rPr lang="en-US" sz="3100" dirty="0" smtClean="0"/>
              <a:t>Romanya</a:t>
            </a:r>
            <a:r>
              <a:rPr lang="en-US" sz="3100" dirty="0"/>
              <a:t>, </a:t>
            </a:r>
            <a:r>
              <a:rPr lang="en-US" sz="3100" dirty="0" smtClean="0"/>
              <a:t>Rusya</a:t>
            </a:r>
            <a:endParaRPr lang="tr-TR" sz="3100" dirty="0"/>
          </a:p>
          <a:p>
            <a:pPr lvl="2">
              <a:buFont typeface="Wingdings" pitchFamily="2" charset="2"/>
              <a:buChar char="Ø"/>
            </a:pPr>
            <a:r>
              <a:rPr lang="en-US" sz="3100" dirty="0" smtClean="0"/>
              <a:t>Ukrayna</a:t>
            </a:r>
            <a:r>
              <a:rPr lang="en-US" sz="3100" dirty="0"/>
              <a:t>, </a:t>
            </a:r>
            <a:r>
              <a:rPr lang="en-US" sz="3100" dirty="0" smtClean="0"/>
              <a:t>Slovakya</a:t>
            </a:r>
            <a:endParaRPr lang="tr-TR" sz="3100" dirty="0"/>
          </a:p>
          <a:p>
            <a:pPr lvl="2">
              <a:buFont typeface="Wingdings" pitchFamily="2" charset="2"/>
              <a:buChar char="Ø"/>
            </a:pPr>
            <a:r>
              <a:rPr lang="en-US" sz="3100" dirty="0" smtClean="0"/>
              <a:t>Slovenya</a:t>
            </a:r>
            <a:r>
              <a:rPr lang="en-US" sz="3100" dirty="0"/>
              <a:t>, </a:t>
            </a:r>
            <a:r>
              <a:rPr lang="en-US" sz="3100" dirty="0" smtClean="0"/>
              <a:t>İsviçre</a:t>
            </a:r>
            <a:endParaRPr lang="tr-TR" sz="3100" dirty="0"/>
          </a:p>
          <a:p>
            <a:pPr lvl="2">
              <a:buFont typeface="Wingdings" pitchFamily="2" charset="2"/>
              <a:buChar char="Ø"/>
            </a:pPr>
            <a:r>
              <a:rPr lang="en-US" sz="3100" dirty="0" smtClean="0"/>
              <a:t>Türkiye</a:t>
            </a:r>
            <a:r>
              <a:rPr lang="en-US" sz="3100" dirty="0"/>
              <a:t>, </a:t>
            </a:r>
            <a:r>
              <a:rPr lang="en-US" sz="3100" dirty="0" smtClean="0"/>
              <a:t>Bosna-Hersek</a:t>
            </a:r>
            <a:endParaRPr lang="tr-TR" sz="3100" dirty="0"/>
          </a:p>
          <a:p>
            <a:pPr lvl="2">
              <a:buFont typeface="Wingdings" pitchFamily="2" charset="2"/>
              <a:buChar char="Ø"/>
            </a:pPr>
            <a:r>
              <a:rPr lang="en-US" sz="3100" dirty="0" smtClean="0"/>
              <a:t>Sırbistan</a:t>
            </a:r>
            <a:r>
              <a:rPr lang="en-US" sz="3100" dirty="0"/>
              <a:t>, </a:t>
            </a:r>
            <a:r>
              <a:rPr lang="en-US" sz="3100" dirty="0" smtClean="0"/>
              <a:t>Karadağ</a:t>
            </a:r>
            <a:endParaRPr lang="tr-TR" sz="3100" dirty="0"/>
          </a:p>
          <a:p>
            <a:pPr lvl="2">
              <a:buFont typeface="Wingdings" pitchFamily="2" charset="2"/>
              <a:buChar char="Ø"/>
            </a:pPr>
            <a:r>
              <a:rPr lang="en-US" sz="3100" dirty="0" smtClean="0"/>
              <a:t>Kazakistan</a:t>
            </a:r>
            <a:r>
              <a:rPr lang="en-US" sz="3100" dirty="0"/>
              <a:t>, </a:t>
            </a:r>
            <a:r>
              <a:rPr lang="en-US" sz="3100" dirty="0" smtClean="0"/>
              <a:t>İzlanda</a:t>
            </a:r>
            <a:endParaRPr lang="tr-TR" sz="3100" dirty="0"/>
          </a:p>
          <a:p>
            <a:pPr lvl="2">
              <a:buFont typeface="Wingdings" pitchFamily="2" charset="2"/>
              <a:buChar char="Ø"/>
            </a:pPr>
            <a:r>
              <a:rPr lang="en-US" sz="3100" dirty="0" smtClean="0"/>
              <a:t>Kırgızistan</a:t>
            </a:r>
            <a:r>
              <a:rPr lang="en-US" sz="3100" dirty="0"/>
              <a:t>, </a:t>
            </a:r>
            <a:r>
              <a:rPr lang="en-US" sz="3100" dirty="0" smtClean="0"/>
              <a:t>Fas</a:t>
            </a:r>
            <a:endParaRPr lang="tr-TR" sz="3100" dirty="0"/>
          </a:p>
          <a:p>
            <a:pPr lvl="2">
              <a:buFont typeface="Wingdings" pitchFamily="2" charset="2"/>
              <a:buChar char="Ø"/>
            </a:pPr>
            <a:r>
              <a:rPr lang="en-US" sz="3100" dirty="0" smtClean="0"/>
              <a:t>Tunus</a:t>
            </a:r>
            <a:r>
              <a:rPr lang="en-US" sz="3100" dirty="0"/>
              <a:t>, Beyaz </a:t>
            </a:r>
            <a:r>
              <a:rPr lang="en-US" sz="3100" dirty="0" smtClean="0"/>
              <a:t>Rusya</a:t>
            </a:r>
            <a:endParaRPr lang="tr-TR" sz="3100" dirty="0"/>
          </a:p>
          <a:p>
            <a:pPr lvl="2">
              <a:buFont typeface="Wingdings" pitchFamily="2" charset="2"/>
              <a:buChar char="Ø"/>
            </a:pPr>
            <a:r>
              <a:rPr lang="en-US" sz="3100" dirty="0" smtClean="0"/>
              <a:t>Türkme</a:t>
            </a:r>
            <a:r>
              <a:rPr lang="tr-TR" sz="3100" dirty="0" smtClean="0"/>
              <a:t>n</a:t>
            </a:r>
            <a:r>
              <a:rPr lang="en-US" sz="3100" dirty="0" smtClean="0"/>
              <a:t>istan</a:t>
            </a:r>
            <a:r>
              <a:rPr lang="en-US" sz="3100" dirty="0"/>
              <a:t>, </a:t>
            </a:r>
            <a:r>
              <a:rPr lang="en-US" sz="3100" dirty="0" smtClean="0"/>
              <a:t>Özbekistan</a:t>
            </a:r>
            <a:endParaRPr lang="tr-TR" sz="3100" dirty="0"/>
          </a:p>
          <a:p>
            <a:pPr lvl="2">
              <a:buFont typeface="Wingdings" pitchFamily="2" charset="2"/>
              <a:buChar char="Ø"/>
            </a:pPr>
            <a:r>
              <a:rPr lang="en-US" sz="3100" dirty="0" smtClean="0"/>
              <a:t>Tacikistan</a:t>
            </a:r>
            <a:r>
              <a:rPr lang="en-US" sz="3100" dirty="0"/>
              <a:t>, </a:t>
            </a:r>
            <a:r>
              <a:rPr lang="en-US" sz="3100" dirty="0" smtClean="0"/>
              <a:t>İran</a:t>
            </a:r>
            <a:endParaRPr lang="tr-TR" sz="3100" dirty="0"/>
          </a:p>
          <a:p>
            <a:pPr lvl="2">
              <a:buFont typeface="Wingdings" pitchFamily="2" charset="2"/>
              <a:buChar char="Ø"/>
            </a:pPr>
            <a:r>
              <a:rPr lang="en-US" sz="3100" dirty="0" smtClean="0"/>
              <a:t>Azerbaycan</a:t>
            </a:r>
            <a:endParaRPr lang="tr-TR" sz="3100" dirty="0"/>
          </a:p>
          <a:p>
            <a:pPr marL="0" indent="0">
              <a:buNone/>
            </a:pPr>
            <a:endParaRPr lang="tr-TR" dirty="0"/>
          </a:p>
        </p:txBody>
      </p:sp>
    </p:spTree>
    <p:extLst>
      <p:ext uri="{BB962C8B-B14F-4D97-AF65-F5344CB8AC3E}">
        <p14:creationId xmlns:p14="http://schemas.microsoft.com/office/powerpoint/2010/main" val="1367571830"/>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620688"/>
            <a:ext cx="9144000" cy="5755422"/>
          </a:xfrm>
          <a:prstGeom prst="rect">
            <a:avLst/>
          </a:prstGeom>
        </p:spPr>
        <p:txBody>
          <a:bodyPr wrap="square">
            <a:spAutoFit/>
          </a:bodyPr>
          <a:lstStyle/>
          <a:p>
            <a:pPr lvl="1"/>
            <a:r>
              <a:rPr lang="en-US" sz="3600" b="1" dirty="0"/>
              <a:t>ULUSLARARASI KARA YOLU EŞYA TAŞIMACILIĞININ BİLEŞENLERİ</a:t>
            </a:r>
            <a:endParaRPr lang="tr-TR" sz="3600" b="1" dirty="0"/>
          </a:p>
          <a:p>
            <a:r>
              <a:rPr lang="en-US" sz="2400" dirty="0"/>
              <a:t>Uluslarararası kara yolu taşımacılığının fiziksel eşya akışında rol oynayan üç temel öğesi bulunmaktadır. Bunlar; sürücüler, araçlar ve yükler olarak belirtilebilir.</a:t>
            </a:r>
            <a:endParaRPr lang="tr-TR" sz="2400" dirty="0"/>
          </a:p>
          <a:p>
            <a:pPr lvl="1"/>
            <a:r>
              <a:rPr lang="en-US" sz="3200" b="1" dirty="0"/>
              <a:t>Sürücüler</a:t>
            </a:r>
            <a:endParaRPr lang="tr-TR" sz="3200" b="1" dirty="0"/>
          </a:p>
          <a:p>
            <a:r>
              <a:rPr lang="en-US" sz="2400" dirty="0"/>
              <a:t>Nakliye araçlarının sürücüleri, farklı prosedür ve uygulamaların bulunduğu uluslararası geçişlerde önemli konulardan biridir. Araç sürücülerinin çalışma ve dinlenme süreleri, çalışma koşulları ve yasal düzenlemeler AETR Sözleşmesi’nde belirtilmektedir. Avrupa Birliği’nde sürücülerle ilgili düzenlemeler ise, 1985 yılı ve 3820/85/EC sayılı talimatında belirtilmektedir. Uluslararası Kara Yolu Taşımacılığı Yapan Taşıtlarda Çalışan Personelin Çalışmalarına İlişkin Avrupa Anlaşması’na (AETR) göre:</a:t>
            </a:r>
            <a:endParaRPr lang="tr-TR" sz="2400" dirty="0"/>
          </a:p>
        </p:txBody>
      </p:sp>
    </p:spTree>
    <p:extLst>
      <p:ext uri="{BB962C8B-B14F-4D97-AF65-F5344CB8AC3E}">
        <p14:creationId xmlns:p14="http://schemas.microsoft.com/office/powerpoint/2010/main" val="1897562120"/>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296" y="22503"/>
            <a:ext cx="9144000" cy="7386638"/>
          </a:xfrm>
          <a:prstGeom prst="rect">
            <a:avLst/>
          </a:prstGeom>
        </p:spPr>
        <p:txBody>
          <a:bodyPr wrap="square">
            <a:spAutoFit/>
          </a:bodyPr>
          <a:lstStyle/>
          <a:p>
            <a:pPr lvl="2"/>
            <a:r>
              <a:rPr lang="en-US" sz="3600" b="1" dirty="0"/>
              <a:t>Sürücülerin Özellikleri</a:t>
            </a:r>
            <a:endParaRPr lang="tr-TR" sz="3600" b="1" dirty="0"/>
          </a:p>
          <a:p>
            <a:pPr lvl="0"/>
            <a:r>
              <a:rPr lang="en-US" sz="2000" dirty="0"/>
              <a:t>Yük taşımacılığı işinde çalışan sürücülerin yaşları en </a:t>
            </a:r>
            <a:r>
              <a:rPr lang="en-US" sz="2000" dirty="0" smtClean="0"/>
              <a:t>az;Varsa </a:t>
            </a:r>
            <a:r>
              <a:rPr lang="en-US" sz="2000" dirty="0"/>
              <a:t>römork veya yarı römorklar dâhil olmak üzere müsaade edilen azami ağırlığı 7,5 tonu aşmayan taşıtlar için </a:t>
            </a:r>
            <a:r>
              <a:rPr lang="en-US" sz="2000" dirty="0" smtClean="0"/>
              <a:t>18</a:t>
            </a:r>
            <a:r>
              <a:rPr lang="tr-TR" sz="2000" dirty="0" smtClean="0"/>
              <a:t>.</a:t>
            </a:r>
            <a:r>
              <a:rPr lang="en-US" sz="2000" dirty="0" smtClean="0"/>
              <a:t>Diğer </a:t>
            </a:r>
            <a:r>
              <a:rPr lang="en-US" sz="2000" dirty="0"/>
              <a:t>taşıtlar için: 21, ancak ilgili kişi “Akit taraflar” dan biri tarafından tanınan, kara yoluyla yük taşıması için kullanılacak taşıtların sürücüleri için açılan bir eğitim kursunu bitirdiğini teyit eder bir profesyonel yeterlik sertifikasına sahipse 18’dir. “Akit taraflar”, bu anlaşmaya göre uluslararası yük taşıma işinde çalışacak sürücülere ilişkin halen ulusal düzeyde uygulanan minimum eğitim seviyeleri ve diğer koşulları birbirlerine bildirirler</a:t>
            </a:r>
            <a:r>
              <a:rPr lang="en-US" sz="2000" dirty="0" smtClean="0"/>
              <a:t>.</a:t>
            </a:r>
            <a:r>
              <a:rPr lang="en-US" sz="2000" dirty="0"/>
              <a:t> </a:t>
            </a:r>
            <a:endParaRPr lang="tr-TR" sz="2000" dirty="0" smtClean="0"/>
          </a:p>
          <a:p>
            <a:pPr lvl="0"/>
            <a:r>
              <a:rPr lang="en-US" sz="2000" dirty="0" smtClean="0"/>
              <a:t>Yolcu </a:t>
            </a:r>
            <a:r>
              <a:rPr lang="en-US" sz="2000" dirty="0"/>
              <a:t>taşımada çalışan her sürücü 21 yaşında olur. Aracın normal olarak üslendiği yerden yarıçapı 50 kilometreden uzağa yolcu taşımasında çalışan her sürücü ayrıca aşağıdaki koşullardan birini </a:t>
            </a:r>
            <a:r>
              <a:rPr lang="en-US" sz="2000" dirty="0" smtClean="0"/>
              <a:t>karşılamalıdır;Müsaade </a:t>
            </a:r>
            <a:r>
              <a:rPr lang="en-US" sz="2000" dirty="0"/>
              <a:t>edilen azami ağırlığı en az 3,5 ton olan taşıtların sürücüsü olarak en az bir yıl yük taşıma işinde çalışmış </a:t>
            </a:r>
            <a:r>
              <a:rPr lang="en-US" sz="2000" dirty="0" smtClean="0"/>
              <a:t>olmalı</a:t>
            </a:r>
            <a:r>
              <a:rPr lang="tr-TR" sz="2000" dirty="0" smtClean="0"/>
              <a:t>.</a:t>
            </a:r>
            <a:r>
              <a:rPr lang="en-US" sz="2000" dirty="0" smtClean="0"/>
              <a:t>Aracın </a:t>
            </a:r>
            <a:r>
              <a:rPr lang="en-US" sz="2000" dirty="0"/>
              <a:t>normal olarak üslendiği yerden yarıçapı 50 kilometreden fazla uzaklığa yolcu seferi yapan araçlarda en az bir yıl veya yetkili merciin öyle çalışmış olmakla gerekli deneyimi kazandığı takdirine bağlı olarak bu anlaşmanın konusunu teşkil etmeyen diğer türden yolcu seferlerinde en az bir yıl çalışmış </a:t>
            </a:r>
            <a:r>
              <a:rPr lang="en-US" sz="2000" dirty="0" smtClean="0"/>
              <a:t>olmalı,Kara </a:t>
            </a:r>
            <a:r>
              <a:rPr lang="en-US" sz="2000" dirty="0"/>
              <a:t>yoluyla yolcu taşıma amaçlı taşıtların sürücüleri için açılan bir eğitim kursunu tamamlamış olduğunu teyit eden, “Akit taraflar” dan biri tarafından tanınan profesyonel yeterlik sertifikasına sahip olmalıdır.</a:t>
            </a:r>
            <a:endParaRPr lang="tr-TR" sz="2000" dirty="0"/>
          </a:p>
          <a:p>
            <a:pPr lvl="0"/>
            <a:endParaRPr lang="tr-TR" sz="2000" dirty="0" smtClean="0"/>
          </a:p>
          <a:p>
            <a:pPr lvl="0"/>
            <a:endParaRPr lang="tr-TR" dirty="0"/>
          </a:p>
        </p:txBody>
      </p:sp>
    </p:spTree>
    <p:extLst>
      <p:ext uri="{BB962C8B-B14F-4D97-AF65-F5344CB8AC3E}">
        <p14:creationId xmlns:p14="http://schemas.microsoft.com/office/powerpoint/2010/main" val="373486770"/>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9"/>
          <p:cNvSpPr>
            <a:spLocks noChangeArrowheads="1"/>
          </p:cNvSpPr>
          <p:nvPr/>
        </p:nvSpPr>
        <p:spPr bwMode="auto">
          <a:xfrm>
            <a:off x="-1334184" y="11088"/>
            <a:ext cx="10478184" cy="714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Pct val="100000"/>
              <a:tabLst>
                <a:tab pos="1441450" algn="l"/>
              </a:tabLst>
            </a:pP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t>
            </a:r>
            <a:r>
              <a:rPr kumimoji="0" lang="en-US" sz="2000"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aşıt Kullanma Süreleri</a:t>
            </a:r>
            <a:endParaRPr kumimoji="0" lang="tr-TR" sz="2000" b="0" i="0" u="none" strike="noStrike" cap="none" normalizeH="0" baseline="0" dirty="0" smtClean="0" bmk="">
              <a:ln>
                <a:noFill/>
              </a:ln>
              <a:solidFill>
                <a:schemeClr val="tx1"/>
              </a:solidFill>
              <a:effectLst/>
              <a:latin typeface="Arial" pitchFamily="34" charset="0"/>
              <a:cs typeface="Arial" pitchFamily="34" charset="0"/>
            </a:endParaRPr>
          </a:p>
          <a:p>
            <a:pPr marL="1657350" marR="0" lvl="3" indent="-285750" algn="l" defTabSz="914400" rtl="0" eaLnBrk="0" fontAlgn="base" latinLnBrk="0" hangingPunct="0">
              <a:lnSpc>
                <a:spcPct val="100000"/>
              </a:lnSpc>
              <a:spcBef>
                <a:spcPct val="0"/>
              </a:spcBef>
              <a:spcAft>
                <a:spcPct val="0"/>
              </a:spcAft>
              <a:buClrTx/>
              <a:buSzTx/>
              <a:buFont typeface="Wingdings" pitchFamily="2" charset="2"/>
              <a:buChar char="Ø"/>
              <a:tabLst>
                <a:tab pos="1441450" algn="l"/>
              </a:tabLst>
            </a:pPr>
            <a:r>
              <a:rPr kumimoji="0" lang="en-US" sz="1800" b="0" i="0" u="none" strike="noStrike" cap="none" normalizeH="0" baseline="0" dirty="0" smtClean="0" bmk="">
                <a:ln>
                  <a:noFill/>
                </a:ln>
                <a:solidFill>
                  <a:schemeClr val="tx1"/>
                </a:solidFill>
                <a:effectLst/>
                <a:latin typeface="Arial" pitchFamily="34" charset="0"/>
                <a:cs typeface="Times New Roman" pitchFamily="18" charset="0"/>
              </a:rPr>
              <a:t>Günlük dinlenme süresi, iki adet günlük dinlenme süresi ile haftalık dinlenme süresi arasında kalan araç kullanma süresi "günlük taşıt kullanma süresi" dir, dokuz (9) saati geçmez. Bu süre bir hafta içinde iki kez on saate çıkarılabilir. Bir sürücü altı kez günlük taşıt kullanma süresini aşmadan belirtilen haftalık bir dinlenme süresi kullanır. Toplam taşıt kullanma süresi altı gün boyunca altı günlük maksimum taşıt kullanma süresini aşmamış ise haftalık dinlenme süresi altıncı günün sonuna ertelenebilir. Tarifeli seferler dışında uluslararası yolcu taşımada "altı" ve "altıncı" ibarelerinin yerine sırasıyla "on iki" ve "on ikinci" ibareleri kullanılır.</a:t>
            </a:r>
            <a:endParaRPr kumimoji="0" lang="tr-TR" sz="1800" b="0" i="0" u="none" strike="noStrike" cap="none" normalizeH="0" baseline="0" dirty="0" smtClean="0" bmk="">
              <a:ln>
                <a:noFill/>
              </a:ln>
              <a:solidFill>
                <a:schemeClr val="tx1"/>
              </a:solidFill>
              <a:effectLst/>
              <a:latin typeface="Arial" pitchFamily="34" charset="0"/>
              <a:cs typeface="Arial" pitchFamily="34" charset="0"/>
            </a:endParaRPr>
          </a:p>
          <a:p>
            <a:pPr marL="1657350" marR="0" lvl="3" indent="-285750" algn="l" defTabSz="914400" rtl="0" eaLnBrk="0" fontAlgn="base" latinLnBrk="0" hangingPunct="0">
              <a:lnSpc>
                <a:spcPct val="100000"/>
              </a:lnSpc>
              <a:spcBef>
                <a:spcPct val="0"/>
              </a:spcBef>
              <a:spcAft>
                <a:spcPct val="0"/>
              </a:spcAft>
              <a:buClrTx/>
              <a:buSzTx/>
              <a:buFont typeface="Wingdings" pitchFamily="2" charset="2"/>
              <a:buChar char="Ø"/>
              <a:tabLst>
                <a:tab pos="1441450" algn="l"/>
              </a:tabLst>
            </a:pPr>
            <a:r>
              <a:rPr kumimoji="0" lang="en-US" sz="1800" b="0" i="0" u="none" strike="noStrike" cap="none" normalizeH="0" baseline="0" dirty="0" smtClean="0" bmk="">
                <a:ln>
                  <a:noFill/>
                </a:ln>
                <a:solidFill>
                  <a:schemeClr val="tx1"/>
                </a:solidFill>
                <a:effectLst/>
                <a:latin typeface="Arial" pitchFamily="34" charset="0"/>
                <a:cs typeface="Times New Roman" pitchFamily="18" charset="0"/>
              </a:rPr>
              <a:t>On beş günlük sürede toplam taşıt kullanma süresi doksan saati geçemez.</a:t>
            </a:r>
            <a:endParaRPr kumimoji="0" lang="tr-TR" sz="1800" b="0" i="0" u="none" strike="noStrike" cap="none" normalizeH="0" baseline="0" dirty="0" smtClean="0" bmk="">
              <a:ln>
                <a:noFill/>
              </a:ln>
              <a:solidFill>
                <a:schemeClr val="tx1"/>
              </a:solidFill>
              <a:effectLst/>
              <a:latin typeface="Arial" pitchFamily="34" charset="0"/>
              <a:cs typeface="Times New Roman" pitchFamily="18" charset="0"/>
            </a:endParaRPr>
          </a:p>
          <a:p>
            <a:pPr marR="0" lvl="3" algn="l" defTabSz="914400" rtl="0" eaLnBrk="0" fontAlgn="base" latinLnBrk="0" hangingPunct="0">
              <a:lnSpc>
                <a:spcPct val="100000"/>
              </a:lnSpc>
              <a:spcBef>
                <a:spcPct val="0"/>
              </a:spcBef>
              <a:spcAft>
                <a:spcPct val="0"/>
              </a:spcAft>
              <a:buClrTx/>
              <a:buSzTx/>
              <a:tabLst>
                <a:tab pos="1441450" algn="l"/>
              </a:tabLst>
            </a:pPr>
            <a:r>
              <a:rPr lang="tr-TR" sz="2400" dirty="0" smtClean="0" bmk="">
                <a:latin typeface="Arial" pitchFamily="34" charset="0"/>
                <a:cs typeface="Arial" pitchFamily="34" charset="0"/>
              </a:rPr>
              <a:t>MOLALAR</a:t>
            </a:r>
          </a:p>
          <a:p>
            <a:pPr marL="1657350" marR="0" lvl="3" indent="-285750" algn="l" defTabSz="914400" rtl="0" eaLnBrk="0" fontAlgn="base" latinLnBrk="0" hangingPunct="0">
              <a:lnSpc>
                <a:spcPct val="100000"/>
              </a:lnSpc>
              <a:spcBef>
                <a:spcPct val="0"/>
              </a:spcBef>
              <a:spcAft>
                <a:spcPct val="0"/>
              </a:spcAft>
              <a:buClrTx/>
              <a:buSzTx/>
              <a:buFont typeface="Wingdings" pitchFamily="2" charset="2"/>
              <a:buChar char="Ø"/>
              <a:tabLst>
                <a:tab pos="1441450" algn="l"/>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Dört saat otuz dakikalık taşıt kullanma süresinin sonunda sürücü bir dinlenme süresini kullanmaya başlamayacaksa en az kırk beş (45) dakikalık bir mola verir.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1657350" lvl="3" indent="-285750" eaLnBrk="0" fontAlgn="base" hangingPunct="0">
              <a:spcBef>
                <a:spcPct val="0"/>
              </a:spcBef>
              <a:spcAft>
                <a:spcPct val="0"/>
              </a:spcAft>
              <a:buFont typeface="Wingdings" pitchFamily="2" charset="2"/>
              <a:buChar char="Ø"/>
              <a:tabLst>
                <a:tab pos="1441450" algn="l"/>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Bu mola, her biri taşıt kullanma süresine dağıtılmış veya 1. maddedeki hükme uygun biçimde bu sürenin hemen bitiminde kullanılacak, en az on beş (15) dakika  olabilecek, molalar ile değiştirilebilir.</a:t>
            </a:r>
            <a:endParaRPr lang="tr-TR" dirty="0">
              <a:latin typeface="Arial" pitchFamily="34" charset="0"/>
              <a:cs typeface="Times New Roman" pitchFamily="18" charset="0"/>
            </a:endParaRPr>
          </a:p>
          <a:p>
            <a:pPr marL="1657350" lvl="3" indent="-285750" eaLnBrk="0" fontAlgn="base" hangingPunct="0">
              <a:spcBef>
                <a:spcPct val="0"/>
              </a:spcBef>
              <a:spcAft>
                <a:spcPct val="0"/>
              </a:spcAft>
              <a:buFont typeface="Wingdings" pitchFamily="2" charset="2"/>
              <a:buChar char="Ø"/>
              <a:tabLst>
                <a:tab pos="1441450" algn="l"/>
              </a:tabLst>
            </a:pPr>
            <a:r>
              <a:rPr lang="en-US" dirty="0" smtClean="0"/>
              <a:t>Bu </a:t>
            </a:r>
            <a:r>
              <a:rPr lang="en-US" dirty="0"/>
              <a:t>mola, her biri taşıt kullanma süresine dağıtılmış veya 1. maddedeki hükme uygun biçimde bu sürenin hemen bitiminde kullanılacak, en az on beş (15) dakika  olabilecek, molalar ile değiştirilebilir</a:t>
            </a:r>
            <a:r>
              <a:rPr lang="en-US" dirty="0" smtClean="0"/>
              <a:t>.</a:t>
            </a:r>
            <a:r>
              <a:rPr lang="en-US" dirty="0"/>
              <a:t> Bu molalar boyunca sürücü diğer bir işle meşgul olamaz. Bu madde ile ilgili  olarak; bekleme süresi, hareket hâlindeki bir taşıtta taşıtı sürmeden geçen süre, feribotta yahut trende geçen süre "diğer iş" olarak </a:t>
            </a:r>
            <a:r>
              <a:rPr lang="en-US" dirty="0" smtClean="0"/>
              <a:t>anlaşılmaz.</a:t>
            </a:r>
            <a:endParaRPr lang="tr-TR" dirty="0"/>
          </a:p>
          <a:p>
            <a:pPr marL="1657350" lvl="3" indent="-285750" eaLnBrk="0" fontAlgn="base" hangingPunct="0">
              <a:spcBef>
                <a:spcPct val="0"/>
              </a:spcBef>
              <a:spcAft>
                <a:spcPct val="0"/>
              </a:spcAft>
              <a:buFont typeface="Wingdings" pitchFamily="2" charset="2"/>
              <a:buChar char="Ø"/>
              <a:tabLst>
                <a:tab pos="1441450" algn="l"/>
              </a:tabLst>
            </a:pPr>
            <a:r>
              <a:rPr lang="en-US" dirty="0" smtClean="0"/>
              <a:t>Açıklanan </a:t>
            </a:r>
            <a:r>
              <a:rPr lang="en-US" dirty="0"/>
              <a:t>bu molalar günlük dinlenme süresi olarak kabul edilemez.</a:t>
            </a:r>
            <a:endParaRPr lang="tr-TR" dirty="0"/>
          </a:p>
          <a:p>
            <a:pPr lvl="3" eaLnBrk="0" fontAlgn="base" hangingPunct="0">
              <a:spcBef>
                <a:spcPct val="0"/>
              </a:spcBef>
              <a:spcAft>
                <a:spcPct val="0"/>
              </a:spcAft>
              <a:buFontTx/>
              <a:buAutoNum type="arabicPeriod"/>
              <a:tabLst>
                <a:tab pos="1441450" algn="l"/>
              </a:tabLst>
            </a:pPr>
            <a:endParaRPr lang="tr-TR" dirty="0"/>
          </a:p>
          <a:p>
            <a:pPr marL="1371600" marR="0" lvl="3" indent="0" algn="l" defTabSz="914400" rtl="0" eaLnBrk="0" fontAlgn="base" latinLnBrk="0" hangingPunct="0">
              <a:lnSpc>
                <a:spcPct val="100000"/>
              </a:lnSpc>
              <a:spcBef>
                <a:spcPct val="0"/>
              </a:spcBef>
              <a:spcAft>
                <a:spcPct val="0"/>
              </a:spcAft>
              <a:buClrTx/>
              <a:buSzTx/>
              <a:buFontTx/>
              <a:buAutoNum type="arabicPeriod"/>
              <a:tabLst>
                <a:tab pos="1441450"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tab pos="1441450"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88274646"/>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04" y="27112"/>
            <a:ext cx="9144000" cy="6894195"/>
          </a:xfrm>
          <a:prstGeom prst="rect">
            <a:avLst/>
          </a:prstGeom>
        </p:spPr>
        <p:txBody>
          <a:bodyPr wrap="square">
            <a:spAutoFit/>
          </a:bodyPr>
          <a:lstStyle/>
          <a:p>
            <a:pPr lvl="2"/>
            <a:r>
              <a:rPr lang="en-US" sz="2800" b="1" dirty="0"/>
              <a:t>Dinlenme Süreleri</a:t>
            </a:r>
            <a:endParaRPr lang="tr-TR" sz="2800" b="1" dirty="0"/>
          </a:p>
          <a:p>
            <a:pPr marL="1657350" lvl="3" indent="-285750">
              <a:buFont typeface="Wingdings" pitchFamily="2" charset="2"/>
              <a:buChar char="Ø"/>
            </a:pPr>
            <a:r>
              <a:rPr lang="en-US" dirty="0"/>
              <a:t>Her yirmi dört saatlik süre içinde sürücü kesintisiz en az on bir (11) saatlik günlük dinlenme süresi kullanır. Bu süre bir hafta boyunca üç defadan fazla olmamalı. Dinlenme süresini takip eden hafta bitmeden önce, telafi edileceği garanti edilerek kesintisiz en az dokuz saate indirilebilir. Yukarıda belirtildiği şekliyle dinlenme süresi azaltılmamışsa bir tanesi kesintisiz en az sekiz saat olacak şekilde yirmi dört saatte iki veya üç kez kullanılabilir. Bu durumda dinlenmenin en az süresi on iki (12) saate </a:t>
            </a:r>
            <a:r>
              <a:rPr lang="en-US" dirty="0" smtClean="0"/>
              <a:t>çıkarılır.</a:t>
            </a:r>
            <a:endParaRPr lang="tr-TR" dirty="0"/>
          </a:p>
          <a:p>
            <a:pPr marL="1657350" lvl="3" indent="-285750">
              <a:buFont typeface="Wingdings" pitchFamily="2" charset="2"/>
              <a:buChar char="Ø"/>
            </a:pPr>
            <a:r>
              <a:rPr lang="en-US" dirty="0" smtClean="0"/>
              <a:t>Otuz </a:t>
            </a:r>
            <a:r>
              <a:rPr lang="en-US" dirty="0"/>
              <a:t>saatlik sürede taşıt en az iki sürücü tarafından sürülüyorsa her bir sürücü </a:t>
            </a:r>
            <a:r>
              <a:rPr lang="en-US" dirty="0" smtClean="0"/>
              <a:t>sekiz</a:t>
            </a:r>
            <a:r>
              <a:rPr lang="tr-TR" dirty="0"/>
              <a:t> </a:t>
            </a:r>
            <a:r>
              <a:rPr lang="en-US" dirty="0" smtClean="0"/>
              <a:t>saatten </a:t>
            </a:r>
            <a:r>
              <a:rPr lang="en-US" dirty="0"/>
              <a:t>az olmayan kesintisiz dinlenme süresi </a:t>
            </a:r>
            <a:r>
              <a:rPr lang="en-US" dirty="0" smtClean="0"/>
              <a:t>kullanır.</a:t>
            </a:r>
            <a:endParaRPr lang="tr-TR" dirty="0"/>
          </a:p>
          <a:p>
            <a:pPr marL="285750" lvl="0" indent="-285750">
              <a:buFont typeface="Wingdings" pitchFamily="2" charset="2"/>
              <a:buChar char="Ø"/>
            </a:pPr>
            <a:r>
              <a:rPr lang="en-US" dirty="0" smtClean="0"/>
              <a:t>Bir </a:t>
            </a:r>
            <a:r>
              <a:rPr lang="en-US" dirty="0"/>
              <a:t>haftada 1. ve 2. maddelerde sözü edilen dinlenme sürelerinden biri haftalık dinlenmeye eklenerek kesintisiz toplam kırk beş saate uzatılır. Bu dinlenme süresi  taşıtın veya sürücünün normal olarak üslendiği yerde geçirilecekse kesintisiz en az otuz altı saate, başka bir yerde kullanılacaksa kesintisiz en az yirmi dört saate indirilebilir. Bu indirimlerin her biri, hangi haftaya ait dinlenme süresi ise o haftayı takip eden üçüncü hafta sona ermeden önce tek bir bütün hâlinde kullanılacak şekilde, yapılan indirime eş süreyle telafi </a:t>
            </a:r>
            <a:r>
              <a:rPr lang="en-US" dirty="0" smtClean="0"/>
              <a:t>edilir.</a:t>
            </a:r>
            <a:endParaRPr lang="tr-TR" dirty="0"/>
          </a:p>
          <a:p>
            <a:pPr marL="285750" lvl="0" indent="-285750">
              <a:buFont typeface="Wingdings" pitchFamily="2" charset="2"/>
              <a:buChar char="Ø"/>
            </a:pPr>
            <a:r>
              <a:rPr lang="en-US" dirty="0" smtClean="0"/>
              <a:t>Bir </a:t>
            </a:r>
            <a:r>
              <a:rPr lang="en-US" dirty="0"/>
              <a:t>hafta başlayıp takip eden haftaya sarkan dinlenme süresi haftalardan her ikisinden birine </a:t>
            </a:r>
            <a:r>
              <a:rPr lang="en-US" dirty="0" smtClean="0"/>
              <a:t>eklenebilir.</a:t>
            </a:r>
            <a:endParaRPr lang="tr-TR" dirty="0"/>
          </a:p>
          <a:p>
            <a:pPr marL="285750" lvl="0" indent="-285750">
              <a:buFont typeface="Wingdings" pitchFamily="2" charset="2"/>
              <a:buChar char="Ø"/>
            </a:pPr>
            <a:r>
              <a:rPr lang="en-US" dirty="0" smtClean="0"/>
              <a:t>İlgili </a:t>
            </a:r>
            <a:r>
              <a:rPr lang="en-US" dirty="0"/>
              <a:t>kişinin talebi üzerine günlük ve/veya haftalık dinlenme süresinde yapılan kesintileri telafi mahiyetinde kullanılan herhangi bir dinlenme en az sekiz saatlik diğer dinlenmeyle birleştirilir ve aracın park yerinde veya sürücünün üs tuttuğu yerde kullanması garanti altına </a:t>
            </a:r>
            <a:r>
              <a:rPr lang="en-US" dirty="0" smtClean="0"/>
              <a:t>alınır.</a:t>
            </a:r>
            <a:endParaRPr lang="tr-TR" dirty="0"/>
          </a:p>
        </p:txBody>
      </p:sp>
    </p:spTree>
    <p:extLst>
      <p:ext uri="{BB962C8B-B14F-4D97-AF65-F5344CB8AC3E}">
        <p14:creationId xmlns:p14="http://schemas.microsoft.com/office/powerpoint/2010/main" val="4189735883"/>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16" y="8424"/>
            <a:ext cx="9144000" cy="6186309"/>
          </a:xfrm>
          <a:prstGeom prst="rect">
            <a:avLst/>
          </a:prstGeom>
        </p:spPr>
        <p:txBody>
          <a:bodyPr wrap="square">
            <a:spAutoFit/>
          </a:bodyPr>
          <a:lstStyle/>
          <a:p>
            <a:pPr marL="742950" lvl="1" indent="-285750">
              <a:buFont typeface="Wingdings" pitchFamily="2" charset="2"/>
              <a:buChar char="Ø"/>
            </a:pPr>
            <a:r>
              <a:rPr lang="en-US" dirty="0"/>
              <a:t>Yük ya da yolcu taşıma işinde çalışan sürücü feribot veya trenle nakledilen bir taşıta eşlik ediyorsa günlük dinlenme süresi aşağıdaki koşulların sağlanmasına bağlı olarak en fazla bir kez bölünebilir. Günlük dinlenme süresinin karada geçirilen parçası, feribotta veya trende geçirilen parçasından önce veya sonra kullanılabilir olmalıdır. Günlük dinlenme süresinin bu iki parçası arasında kalan süre mümkün olduğunca kısa tutulmalı ve gümrük formaliteleri de yükleme ve indirme işlemlerine dâhil olmak üzere bu işlemlerin öncesi ya da sonrasında bir saati hiçbir şekilde aşmamalıdır. Bu dinlenme sürelerinin her ikisinde de sürücü bir ranza (yatak) veya kuşeti kullanabilmelidir. Bu şekilde bölünen günlük dinlenme süresi iki saat uzatılır.</a:t>
            </a:r>
            <a:endParaRPr lang="tr-TR" dirty="0"/>
          </a:p>
          <a:p>
            <a:pPr marL="285750" indent="-285750">
              <a:buFont typeface="Wingdings" pitchFamily="2" charset="2"/>
              <a:buChar char="Ø"/>
            </a:pPr>
            <a:r>
              <a:rPr lang="en-US" dirty="0"/>
              <a:t>Taşıma şirketleri için tır sürücüleri, müşteri ile sürekli yüz yüze gelmesi nedeniyle hayatî derecede önemlidir. Sürücülerin kılık kıyafeti, konuşması, iş bilgisi ve tecrübesi, nakliye operasyonunun başarısını etkileyen önemli unsurların başında gelmektedir. Bu nedenle sürücünün seçilmesi, işe alınması ve uygulamanın bir parçası hâline gelmesi taşıma şirketleri için kritik bir faktördür. Sürücüden beklentiler genel olarak şu başlıklar altında </a:t>
            </a:r>
            <a:r>
              <a:rPr lang="en-US" dirty="0" smtClean="0"/>
              <a:t>toplanabilir;</a:t>
            </a:r>
            <a:endParaRPr lang="tr-TR" dirty="0"/>
          </a:p>
          <a:p>
            <a:pPr marL="285750" indent="-285750">
              <a:buFont typeface="Wingdings" pitchFamily="2" charset="2"/>
              <a:buChar char="Ø"/>
            </a:pPr>
            <a:r>
              <a:rPr lang="en-US" dirty="0" smtClean="0"/>
              <a:t>Sürücünün </a:t>
            </a:r>
            <a:r>
              <a:rPr lang="en-US" dirty="0"/>
              <a:t>dürüst ve güvenilir </a:t>
            </a:r>
            <a:r>
              <a:rPr lang="en-US" dirty="0" smtClean="0"/>
              <a:t>olması,</a:t>
            </a:r>
            <a:endParaRPr lang="tr-TR" dirty="0"/>
          </a:p>
          <a:p>
            <a:pPr marL="285750" indent="-285750">
              <a:buFont typeface="Wingdings" pitchFamily="2" charset="2"/>
              <a:buChar char="Ø"/>
            </a:pPr>
            <a:r>
              <a:rPr lang="en-US" dirty="0" smtClean="0"/>
              <a:t>Araç </a:t>
            </a:r>
            <a:r>
              <a:rPr lang="en-US" dirty="0"/>
              <a:t>kullanımında ehil </a:t>
            </a:r>
            <a:r>
              <a:rPr lang="en-US" dirty="0" smtClean="0"/>
              <a:t>olması,</a:t>
            </a:r>
            <a:endParaRPr lang="tr-TR" dirty="0"/>
          </a:p>
          <a:p>
            <a:pPr marL="285750" indent="-285750">
              <a:buFont typeface="Wingdings" pitchFamily="2" charset="2"/>
              <a:buChar char="Ø"/>
            </a:pPr>
            <a:r>
              <a:rPr lang="en-US" dirty="0" smtClean="0"/>
              <a:t>Gümrük </a:t>
            </a:r>
            <a:r>
              <a:rPr lang="en-US" dirty="0"/>
              <a:t>işlemlerini ve dokümantasyonu </a:t>
            </a:r>
            <a:r>
              <a:rPr lang="en-US" dirty="0" smtClean="0"/>
              <a:t>bilmesi,</a:t>
            </a:r>
            <a:endParaRPr lang="tr-TR" dirty="0"/>
          </a:p>
          <a:p>
            <a:pPr marL="285750" indent="-285750">
              <a:buFont typeface="Wingdings" pitchFamily="2" charset="2"/>
              <a:buChar char="Ø"/>
            </a:pPr>
            <a:r>
              <a:rPr lang="en-US" dirty="0" smtClean="0"/>
              <a:t>Yükleme </a:t>
            </a:r>
            <a:r>
              <a:rPr lang="en-US" dirty="0"/>
              <a:t>ve boşaltmalara nezaret </a:t>
            </a:r>
            <a:r>
              <a:rPr lang="en-US" dirty="0" smtClean="0"/>
              <a:t>etmesi,</a:t>
            </a:r>
            <a:endParaRPr lang="tr-TR" dirty="0"/>
          </a:p>
          <a:p>
            <a:pPr marL="285750" indent="-285750">
              <a:buFont typeface="Wingdings" pitchFamily="2" charset="2"/>
              <a:buChar char="Ø"/>
            </a:pPr>
            <a:r>
              <a:rPr lang="en-US" dirty="0" smtClean="0"/>
              <a:t>Düzenli </a:t>
            </a:r>
            <a:r>
              <a:rPr lang="en-US" dirty="0"/>
              <a:t>olarak şirket merkezine yol, yük ve gümrük konuları başta olmak üzere tüm konular hakkında rapor </a:t>
            </a:r>
            <a:r>
              <a:rPr lang="en-US" dirty="0" smtClean="0"/>
              <a:t>vermesi,</a:t>
            </a:r>
            <a:endParaRPr lang="tr-TR" dirty="0"/>
          </a:p>
          <a:p>
            <a:pPr marL="285750" indent="-285750">
              <a:buFont typeface="Wingdings" pitchFamily="2" charset="2"/>
              <a:buChar char="Ø"/>
            </a:pPr>
            <a:r>
              <a:rPr lang="en-US" dirty="0" smtClean="0"/>
              <a:t>Müşteri </a:t>
            </a:r>
            <a:r>
              <a:rPr lang="en-US" dirty="0"/>
              <a:t>ile sağlıklı iletişim kurabilme yeteneği </a:t>
            </a:r>
            <a:r>
              <a:rPr lang="en-US" dirty="0" smtClean="0"/>
              <a:t>olması,</a:t>
            </a:r>
            <a:endParaRPr lang="tr-TR" dirty="0"/>
          </a:p>
          <a:p>
            <a:pPr marL="285750" indent="-285750">
              <a:buFont typeface="Wingdings" pitchFamily="2" charset="2"/>
              <a:buChar char="Ø"/>
            </a:pPr>
            <a:r>
              <a:rPr lang="en-US" dirty="0" smtClean="0"/>
              <a:t>Kıyafet </a:t>
            </a:r>
            <a:r>
              <a:rPr lang="en-US" dirty="0"/>
              <a:t>ve davranışları ile şirketi temsil edebilir nitelikte olmasıdır.</a:t>
            </a:r>
            <a:endParaRPr lang="tr-TR" dirty="0"/>
          </a:p>
        </p:txBody>
      </p:sp>
    </p:spTree>
    <p:extLst>
      <p:ext uri="{BB962C8B-B14F-4D97-AF65-F5344CB8AC3E}">
        <p14:creationId xmlns:p14="http://schemas.microsoft.com/office/powerpoint/2010/main" val="3881048134"/>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712" y="18485"/>
            <a:ext cx="9144000" cy="6955750"/>
          </a:xfrm>
          <a:prstGeom prst="rect">
            <a:avLst/>
          </a:prstGeom>
        </p:spPr>
        <p:txBody>
          <a:bodyPr wrap="square">
            <a:spAutoFit/>
          </a:bodyPr>
          <a:lstStyle/>
          <a:p>
            <a:pPr lvl="1"/>
            <a:r>
              <a:rPr lang="en-US" sz="2800" b="1" dirty="0"/>
              <a:t>Araçlar</a:t>
            </a:r>
            <a:endParaRPr lang="tr-TR" sz="2800" b="1" dirty="0"/>
          </a:p>
          <a:p>
            <a:r>
              <a:rPr lang="en-US" sz="2000" dirty="0"/>
              <a:t>CMR Anlaşması’nda “taşıt” sözcüğü 19 Eylül 1949 tarihli Yol Trafik Anlaşması dördüncü maddesinde tarif edilen, motorlu taşıtlar, dizi hâlinde taşıtlar, römorklar ve yarı römorklar anlamına gelir.</a:t>
            </a:r>
            <a:endParaRPr lang="tr-TR" sz="2000" dirty="0"/>
          </a:p>
          <a:p>
            <a:r>
              <a:rPr lang="en-US" sz="2000" dirty="0"/>
              <a:t>Ulaştırma Bakanlığının Eşya Taşımasına Dair Yönetmeliği’ne göre, uluslararası eşya taşımacılığında kullanılacak taşıtlarda; 15 yaşından büyük, istiap haddinin 10 tondan küçük olmaması zorunludur. Taşıtın yaşı, fabrikasından imal edildiği tarihten sonra gelen ilk  takvim yılı esas alınarak hesaplanır. Römork ve yarı römorklarda yaş şartı aranmaz. Çekici, römork veya yarı römork ile birlikte bir taşıt sayılır. (C3), (C4) ve (E) türü yetki belgesi sahibi olan taşımacıların yapacakları taşımalarda taşınan eşyanın ve taşıtın özelliği dikkate alınarak, taşıtların istiap hadleri Ulaştırma Bakanlığınca daha düşük tutulabilir</a:t>
            </a:r>
            <a:r>
              <a:rPr lang="en-US" sz="2000" dirty="0" smtClean="0"/>
              <a:t>.</a:t>
            </a:r>
            <a:r>
              <a:rPr lang="en-US" sz="2000" dirty="0"/>
              <a:t> </a:t>
            </a:r>
            <a:endParaRPr lang="tr-TR" sz="2000" dirty="0" smtClean="0"/>
          </a:p>
          <a:p>
            <a:r>
              <a:rPr lang="en-US" sz="2000" dirty="0" smtClean="0"/>
              <a:t>Uluslararası </a:t>
            </a:r>
            <a:r>
              <a:rPr lang="en-US" sz="2000" dirty="0"/>
              <a:t>taşıma yapabilmek için Ulaştırma Bakanlığının istemiş olduğu (C1)  ve (C2) türü yetki belgesi sahibi olan taşımacıların yapacakları taşımalarda taşınan eşyanın miktarı, cinsi, taşıma süresi ve mesafesi dikkate alınarak taşıtların istiap haddi Ulaştırma Bakanlığınca belirli bir süre için 5 tona kadar düşürülebilir, yaşları da 20’ye kadar yükseltilebilir. 17.02.1995 tarih ve 95/65976 sayılı kararına göre Avrupa’ya yönelik olmayan yurt dışı taşımalarında kullanılacak taşıtlarda yaş sınırı </a:t>
            </a:r>
            <a:r>
              <a:rPr lang="en-US" sz="2000" dirty="0" smtClean="0"/>
              <a:t>aranmamaktadır</a:t>
            </a:r>
            <a:r>
              <a:rPr lang="tr-TR" sz="2000" dirty="0" smtClean="0"/>
              <a:t>.</a:t>
            </a:r>
            <a:r>
              <a:rPr lang="en-US" sz="2000" dirty="0" smtClean="0"/>
              <a:t> </a:t>
            </a:r>
            <a:r>
              <a:rPr lang="en-US" sz="2000" dirty="0"/>
              <a:t>Aksi hâlde mevzuata uyulmadığından uluslararası taşımacılık engellenmektedir.</a:t>
            </a:r>
            <a:endParaRPr lang="tr-TR" sz="2000" dirty="0"/>
          </a:p>
          <a:p>
            <a:endParaRPr lang="tr-TR" sz="2000" dirty="0"/>
          </a:p>
          <a:p>
            <a:endParaRPr lang="tr-TR" dirty="0"/>
          </a:p>
        </p:txBody>
      </p:sp>
    </p:spTree>
    <p:extLst>
      <p:ext uri="{BB962C8B-B14F-4D97-AF65-F5344CB8AC3E}">
        <p14:creationId xmlns:p14="http://schemas.microsoft.com/office/powerpoint/2010/main" val="1368576494"/>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6032421"/>
          </a:xfrm>
          <a:prstGeom prst="rect">
            <a:avLst/>
          </a:prstGeom>
        </p:spPr>
        <p:txBody>
          <a:bodyPr wrap="square">
            <a:spAutoFit/>
          </a:bodyPr>
          <a:lstStyle/>
          <a:p>
            <a:pPr lvl="2"/>
            <a:r>
              <a:rPr lang="en-US" sz="2800" b="1" dirty="0"/>
              <a:t>Treyler</a:t>
            </a:r>
            <a:endParaRPr lang="tr-TR" sz="2800" b="1" dirty="0"/>
          </a:p>
          <a:p>
            <a:r>
              <a:rPr lang="en-US" sz="2000" dirty="0"/>
              <a:t>Treyler; bir kamyon tarafından çekilen ve taşıyacağı yükün özelliklerine has bir şekilde tasarlanıp imal edilen en az bir dingilli ve çekildiği kamyona çeki oku, döner tabla, kanca vb. adlarla tanımlanan bir bağlantı aygıtı ile bağlanan yük taşıma amaçlı kara yolu taşıt aracıdır</a:t>
            </a:r>
            <a:r>
              <a:rPr lang="en-US" sz="2000" dirty="0" smtClean="0"/>
              <a:t>.</a:t>
            </a:r>
            <a:r>
              <a:rPr lang="en-US" sz="2000" dirty="0"/>
              <a:t> 1970‘li yıllarda kara yolu taşımacılığının gelişmesiyle Türk taşımacıların filolarına giren ilk araç olan Amerikan yapımı “dorsey trailers” markalı semi-treylerlerden esinlenerek ‘treyler’ ismi ortaya çıkmıştır. Söylenişi bakımında kolay olması nedeniyle nakliye sektöründe yaygın olarak kabul görmüştür.</a:t>
            </a:r>
            <a:endParaRPr lang="tr-TR" sz="2000" dirty="0"/>
          </a:p>
          <a:p>
            <a:r>
              <a:rPr lang="en-US" sz="2000" dirty="0"/>
              <a:t>Teknik olarak treyler deyince ilk akla gelen bir çekicinin arkasında yük taşımaya yarayan açık ya da kapalı araçlardır. Treyler, tehlikeli maddeler dâhil olmak üzere her türlü yükü bir noktadan başka bir noktaya taşımak üzere kullanılır.</a:t>
            </a:r>
            <a:endParaRPr lang="tr-TR" sz="2000" dirty="0"/>
          </a:p>
          <a:p>
            <a:r>
              <a:rPr lang="en-US" sz="2000" dirty="0"/>
              <a:t>Treylerler taşıdıkları yük ve kullanım alanlarına göre çok farklı özellikler göstermekte ve değişik isimler almaktadır. Ancak kısaca söylemek gerekirse, kuru yük taşımacılığı için tenteli ve perdeli tip semi-treylerler kullanılırken, askılı tekstil, dağıtım veya hava kargo paletlerinin kara yolu ile taşınmasında kullanılmak üzere imal edilmekte olan ve kutu tipi tabir edilen, alüminyum gövdeli araçlar da mevcuttur. Ayrıca rulo sac taşıması, araç  taşıması, granül veya sıvı madde taşıması için ayrı ayrı özelliklere sahip özel araçlar da sektörde kullanılmaktadır.</a:t>
            </a:r>
            <a:endParaRPr lang="tr-TR" sz="2000" dirty="0"/>
          </a:p>
          <a:p>
            <a:endParaRPr lang="tr-TR" dirty="0"/>
          </a:p>
        </p:txBody>
      </p:sp>
    </p:spTree>
    <p:extLst>
      <p:ext uri="{BB962C8B-B14F-4D97-AF65-F5344CB8AC3E}">
        <p14:creationId xmlns:p14="http://schemas.microsoft.com/office/powerpoint/2010/main" val="4021443212"/>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7294305"/>
          </a:xfrm>
          <a:prstGeom prst="rect">
            <a:avLst/>
          </a:prstGeom>
        </p:spPr>
        <p:txBody>
          <a:bodyPr wrap="square">
            <a:spAutoFit/>
          </a:bodyPr>
          <a:lstStyle/>
          <a:p>
            <a:r>
              <a:rPr lang="en-US" sz="2000" dirty="0"/>
              <a:t>Uluslararası kara yolu eşya taşımacılığında kullanılan treylerler yükleme hacimlerine göre farklılıklar taşımaktadır. Genel olarak en çok kullanılan treyler çeşitleri şu şekilde sınıflandırılır:</a:t>
            </a:r>
            <a:endParaRPr lang="tr-TR" sz="2000" dirty="0"/>
          </a:p>
          <a:p>
            <a:pPr marL="342900" lvl="0" indent="-342900">
              <a:buFont typeface="Wingdings" pitchFamily="2" charset="2"/>
              <a:buChar char="Ø"/>
            </a:pPr>
            <a:r>
              <a:rPr lang="en-US" sz="2000" dirty="0"/>
              <a:t>Kuru yük semi </a:t>
            </a:r>
            <a:r>
              <a:rPr lang="en-US" sz="2000" dirty="0" smtClean="0"/>
              <a:t>treyler</a:t>
            </a:r>
            <a:endParaRPr lang="tr-TR" sz="2000" dirty="0"/>
          </a:p>
          <a:p>
            <a:pPr marL="342900" lvl="0" indent="-342900">
              <a:buFont typeface="Wingdings" pitchFamily="2" charset="2"/>
              <a:buChar char="Ø"/>
            </a:pPr>
            <a:r>
              <a:rPr lang="en-US" sz="2000" dirty="0" smtClean="0"/>
              <a:t>Optima treyler</a:t>
            </a:r>
            <a:endParaRPr lang="tr-TR" sz="2000" dirty="0"/>
          </a:p>
          <a:p>
            <a:pPr marL="342900" lvl="0" indent="-342900">
              <a:buFont typeface="Wingdings" pitchFamily="2" charset="2"/>
              <a:buChar char="Ø"/>
            </a:pPr>
            <a:r>
              <a:rPr lang="en-US" sz="2000" dirty="0" smtClean="0"/>
              <a:t>Jumbo treyler</a:t>
            </a:r>
            <a:endParaRPr lang="tr-TR" sz="2000" dirty="0" smtClean="0"/>
          </a:p>
          <a:p>
            <a:pPr lvl="0"/>
            <a:r>
              <a:rPr lang="tr-TR" sz="2000" b="1" dirty="0" smtClean="0"/>
              <a:t>   </a:t>
            </a:r>
            <a:r>
              <a:rPr lang="en-US" sz="2800" b="1" dirty="0" smtClean="0"/>
              <a:t>Semi </a:t>
            </a:r>
            <a:r>
              <a:rPr lang="en-US" sz="2800" b="1" dirty="0"/>
              <a:t>Treyler</a:t>
            </a:r>
            <a:endParaRPr lang="tr-TR" sz="2800" b="1" dirty="0"/>
          </a:p>
          <a:p>
            <a:r>
              <a:rPr lang="en-US" dirty="0"/>
              <a:t>İngilizce’de “Semi Trailler”, Fransızca’da “Semi Remorque” olarak adlandırılan treylerlerin Türkçe’de tam karşılığı bulunmamaktadır. Bir motora sahip çekici  araç tarafından çekilen ve taşıyacağı yükün özelliklerine has bir şekilde tasarlanıp imal edilen en az bir dingilli ve çekildiği araca king adı verilen bir araçla bağlanan yük taşıma amaçlı kara yolu taşıt aracıdır.</a:t>
            </a:r>
            <a:endParaRPr lang="tr-TR" dirty="0"/>
          </a:p>
          <a:p>
            <a:r>
              <a:rPr lang="en-US" dirty="0"/>
              <a:t>Semi-treyler dingil, lastik, fren, süspansiyon ABS vb. yürüyüş grubu ve güvenlik aygıtlarına sahip olmakla birlikte, motora sahip değildir. İç hacmi 86 m</a:t>
            </a:r>
            <a:r>
              <a:rPr lang="en-US" sz="800" dirty="0"/>
              <a:t>3 </a:t>
            </a:r>
            <a:r>
              <a:rPr lang="en-US" dirty="0"/>
              <a:t>tür. Boyutları: 13.60 m/2.47 m/2.55 m (boy/en/yükseklik) dir. Kendi arasında çeşitlere ayrılır:</a:t>
            </a:r>
            <a:endParaRPr lang="tr-TR" dirty="0"/>
          </a:p>
          <a:p>
            <a:pPr marL="2228850" lvl="4" indent="-400050">
              <a:buFont typeface="+mj-lt"/>
              <a:buAutoNum type="romanUcPeriod"/>
            </a:pPr>
            <a:r>
              <a:rPr lang="en-US" sz="2400" b="1" dirty="0"/>
              <a:t>Damper şasi semi - treyler</a:t>
            </a:r>
            <a:endParaRPr lang="tr-TR" sz="2400" b="1" dirty="0"/>
          </a:p>
          <a:p>
            <a:pPr marL="2228850" lvl="4" indent="-400050">
              <a:buFont typeface="+mj-lt"/>
              <a:buAutoNum type="romanUcPeriod"/>
            </a:pPr>
            <a:r>
              <a:rPr lang="en-US" sz="2400" b="1" dirty="0"/>
              <a:t>Frigofrik semi-treyler</a:t>
            </a:r>
            <a:endParaRPr lang="tr-TR" sz="2400" dirty="0"/>
          </a:p>
          <a:p>
            <a:r>
              <a:rPr lang="en-US" dirty="0"/>
              <a:t>Belli bir ısıya sahip olması gerekli olup da nakliye sonunda herhangi bir şekilde tazeliğinden veya formundan bir şey kaybetmemesi gereken ürünlerin taşınması frigofrik treylerler ile yapılır. Ürünün en önemli özelliği sızdırmazlık ve ısı geçirmemesidir. Bazı markalar </a:t>
            </a:r>
            <a:r>
              <a:rPr lang="en-US" b="1" dirty="0"/>
              <a:t>-</a:t>
            </a:r>
            <a:r>
              <a:rPr lang="en-US" dirty="0"/>
              <a:t>18 dereceye kadar her şeyi muhafaza etme özelliğine sahiptir. Çoğunlukla gıda sektörüne hitap eden bu treylerlere, soğutucu ünitelerle 4 zamanlı, 4 silindirli motorlar ilave edilir.</a:t>
            </a:r>
            <a:endParaRPr lang="tr-TR" dirty="0"/>
          </a:p>
          <a:p>
            <a:pPr marL="342900" lvl="0" indent="-342900">
              <a:buFont typeface="Wingdings" pitchFamily="2" charset="2"/>
              <a:buChar char="Ø"/>
            </a:pPr>
            <a:endParaRPr lang="tr-TR" sz="2000" dirty="0"/>
          </a:p>
        </p:txBody>
      </p:sp>
    </p:spTree>
    <p:extLst>
      <p:ext uri="{BB962C8B-B14F-4D97-AF65-F5344CB8AC3E}">
        <p14:creationId xmlns:p14="http://schemas.microsoft.com/office/powerpoint/2010/main" val="4271837486"/>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23528" y="0"/>
            <a:ext cx="8820472" cy="6858000"/>
          </a:xfrm>
        </p:spPr>
        <p:txBody>
          <a:bodyPr>
            <a:normAutofit/>
          </a:bodyPr>
          <a:lstStyle/>
          <a:p>
            <a:endParaRPr lang="tr-TR" dirty="0"/>
          </a:p>
          <a:p>
            <a:pPr algn="l"/>
            <a:r>
              <a:rPr lang="en-US" sz="4100" dirty="0" smtClean="0">
                <a:solidFill>
                  <a:schemeClr val="tx1"/>
                </a:solidFill>
              </a:rPr>
              <a:t>Kara </a:t>
            </a:r>
            <a:r>
              <a:rPr lang="en-US" sz="4100" dirty="0">
                <a:solidFill>
                  <a:schemeClr val="tx1"/>
                </a:solidFill>
              </a:rPr>
              <a:t>Yolu Taşımacılığının Ülkemizdeki </a:t>
            </a:r>
            <a:r>
              <a:rPr lang="en-US" sz="4100" dirty="0" smtClean="0">
                <a:solidFill>
                  <a:schemeClr val="tx1"/>
                </a:solidFill>
              </a:rPr>
              <a:t>Gelişimi</a:t>
            </a:r>
            <a:endParaRPr lang="tr-TR" sz="4100" dirty="0" smtClean="0">
              <a:solidFill>
                <a:schemeClr val="tx1"/>
              </a:solidFill>
            </a:endParaRPr>
          </a:p>
          <a:p>
            <a:pPr algn="l"/>
            <a:r>
              <a:rPr lang="tr-TR" dirty="0" smtClean="0">
                <a:solidFill>
                  <a:srgbClr val="FF0000"/>
                </a:solidFill>
              </a:rPr>
              <a:t>  </a:t>
            </a:r>
            <a:r>
              <a:rPr lang="en-US" dirty="0" smtClean="0">
                <a:solidFill>
                  <a:srgbClr val="FF0000"/>
                </a:solidFill>
              </a:rPr>
              <a:t>Kara </a:t>
            </a:r>
            <a:r>
              <a:rPr lang="en-US" dirty="0">
                <a:solidFill>
                  <a:srgbClr val="FF0000"/>
                </a:solidFill>
              </a:rPr>
              <a:t>yolu taşımacılığının ülkemizdeki gelişimine bakıldığında çok hızlı bir seyir takip ettiği görülmektedir.</a:t>
            </a:r>
            <a:endParaRPr lang="tr-TR" dirty="0">
              <a:solidFill>
                <a:srgbClr val="FF0000"/>
              </a:solidFill>
            </a:endParaRPr>
          </a:p>
          <a:p>
            <a:pPr algn="l"/>
            <a:r>
              <a:rPr lang="en-US" dirty="0">
                <a:solidFill>
                  <a:srgbClr val="FF0000"/>
                </a:solidFill>
              </a:rPr>
              <a:t>Ülkemizin coğrafi yapısı ve sosyo-ekonomik yönden sahip olduğu özel durum yanında, batı ile doğu arasında tabi bir köprü oluşu ve transit taşımacılığa elverişliliği, eski çağlardan beri ülkemizi kara yolu taşımacılığı alanında daima ön plana çıkarmıştır. Ülkemiz Asya, Avrupa ve Afrika kıtaları arasında olup, kuzey-güney doğrultusunda 500 km, doğu-batı ekseninde 1500 km uzunluğunda ve yüzölçümü 776 000² olan bir dikdörtgen köprü görünümündedir.</a:t>
            </a:r>
            <a:endParaRPr lang="tr-TR" dirty="0">
              <a:solidFill>
                <a:srgbClr val="FF0000"/>
              </a:solidFill>
            </a:endParaRPr>
          </a:p>
          <a:p>
            <a:pPr algn="l"/>
            <a:r>
              <a:rPr lang="en-US" dirty="0">
                <a:solidFill>
                  <a:srgbClr val="FF0000"/>
                </a:solidFill>
              </a:rPr>
              <a:t>Bilindiği gibi Türkiye, tarih öncesinden bu yana, çok ve çeşitli uygarlıkların oluştuğu bir yerdir. Günümüze dek bu özelliğini koruyarak gelmiş, doğu-batı arasında “köprü” olmuştur. Bunun bir sonucu olarak da, uzak geçmişten bu yana, değişik doğrultu ve karakterde yol ağlarına sahip olmuştur. “İpek yolu”, “Baharat yolu”, “Kral yolu” en çok bilinen tarihi yollardır. </a:t>
            </a:r>
            <a:endParaRPr lang="tr-TR" dirty="0"/>
          </a:p>
        </p:txBody>
      </p:sp>
    </p:spTree>
    <p:extLst>
      <p:ext uri="{BB962C8B-B14F-4D97-AF65-F5344CB8AC3E}">
        <p14:creationId xmlns:p14="http://schemas.microsoft.com/office/powerpoint/2010/main" val="3176760822"/>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13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730" y="1024354"/>
            <a:ext cx="7458971" cy="3302625"/>
          </a:xfrm>
          <a:prstGeom prst="rect">
            <a:avLst/>
          </a:prstGeom>
          <a:noFill/>
          <a:extLst>
            <a:ext uri="{909E8E84-426E-40DD-AFC4-6F175D3DCCD1}">
              <a14:hiddenFill xmlns:a14="http://schemas.microsoft.com/office/drawing/2010/main">
                <a:solidFill>
                  <a:srgbClr val="FFFFFF"/>
                </a:solidFill>
              </a14:hiddenFill>
            </a:ext>
          </a:extLst>
        </p:spPr>
      </p:pic>
      <p:pic>
        <p:nvPicPr>
          <p:cNvPr id="4097" name="image13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26979"/>
            <a:ext cx="8460432" cy="24143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285948" y="347246"/>
            <a:ext cx="463460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1828800" marR="0" lvl="4" indent="0" algn="l" defTabSz="914400" rtl="0" eaLnBrk="1" fontAlgn="base" latinLnBrk="0" hangingPunct="1">
              <a:lnSpc>
                <a:spcPct val="100000"/>
              </a:lnSpc>
              <a:spcBef>
                <a:spcPct val="0"/>
              </a:spcBef>
              <a:spcAft>
                <a:spcPct val="0"/>
              </a:spcAft>
              <a:buClrTx/>
              <a:buSzPct val="100000"/>
              <a:tabLst>
                <a:tab pos="1260475" algn="l"/>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Maksima semi-treyler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60475"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26441808"/>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28347"/>
            <a:ext cx="7596336"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828800" marR="0" lvl="4" indent="0" algn="l" defTabSz="914400" rtl="0" eaLnBrk="1" fontAlgn="base" latinLnBrk="0" hangingPunct="1">
              <a:lnSpc>
                <a:spcPct val="100000"/>
              </a:lnSpc>
              <a:spcBef>
                <a:spcPct val="0"/>
              </a:spcBef>
              <a:spcAft>
                <a:spcPct val="0"/>
              </a:spcAft>
              <a:buClrTx/>
              <a:buSzPct val="100000"/>
              <a:tabLst>
                <a:tab pos="1260475" algn="l"/>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Tenteli treylerler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14325" algn="l" defTabSz="914400" rtl="0" eaLnBrk="0" fontAlgn="base" latinLnBrk="0" hangingPunct="0">
              <a:lnSpc>
                <a:spcPct val="100000"/>
              </a:lnSpc>
              <a:spcBef>
                <a:spcPct val="0"/>
              </a:spcBef>
              <a:spcAft>
                <a:spcPct val="0"/>
              </a:spcAft>
              <a:buClrTx/>
              <a:buSzTx/>
              <a:buFontTx/>
              <a:buNone/>
              <a:tabLst>
                <a:tab pos="1260475"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Ulusal ve uluslararası nakliye sektörüne yönelik, her türlü kuru yük, kağıt, sac taşımacılığı yapabilen treylerlerdir. Kendi içlerinde standart tenteli ile kayar perde ve çatılı olmak üzere üçe ayrılır. Bu tip treylerleri genelde meşrubat firmaları tercih etmektedir. Perdeli olması treylerin istenilen kısmından istenildiği kadar yük boşaltması imkânını verir.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314325" algn="l" defTabSz="914400" rtl="0" eaLnBrk="0" fontAlgn="base" latinLnBrk="0" hangingPunct="0">
              <a:lnSpc>
                <a:spcPct val="100000"/>
              </a:lnSpc>
              <a:spcBef>
                <a:spcPct val="0"/>
              </a:spcBef>
              <a:spcAft>
                <a:spcPct val="0"/>
              </a:spcAft>
              <a:buClrTx/>
              <a:buSzTx/>
              <a:buFontTx/>
              <a:buNone/>
              <a:tabLst>
                <a:tab pos="1260475" algn="l"/>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1"/>
          <p:cNvGrpSpPr>
            <a:grpSpLocks/>
          </p:cNvGrpSpPr>
          <p:nvPr/>
        </p:nvGrpSpPr>
        <p:grpSpPr bwMode="auto">
          <a:xfrm>
            <a:off x="0" y="3068960"/>
            <a:ext cx="7596336" cy="3789039"/>
            <a:chOff x="0" y="0"/>
            <a:chExt cx="3663" cy="2852"/>
          </a:xfrm>
        </p:grpSpPr>
        <p:pic>
          <p:nvPicPr>
            <p:cNvPr id="513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 y="90"/>
              <a:ext cx="3542" cy="267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8"/>
            <p:cNvGrpSpPr>
              <a:grpSpLocks/>
            </p:cNvGrpSpPr>
            <p:nvPr/>
          </p:nvGrpSpPr>
          <p:grpSpPr bwMode="auto">
            <a:xfrm>
              <a:off x="60" y="60"/>
              <a:ext cx="3543" cy="2"/>
              <a:chOff x="60" y="60"/>
              <a:chExt cx="3543" cy="2"/>
            </a:xfrm>
          </p:grpSpPr>
          <p:sp>
            <p:nvSpPr>
              <p:cNvPr id="11" name="Freeform 9"/>
              <p:cNvSpPr>
                <a:spLocks/>
              </p:cNvSpPr>
              <p:nvPr/>
            </p:nvSpPr>
            <p:spPr bwMode="auto">
              <a:xfrm>
                <a:off x="60" y="60"/>
                <a:ext cx="3543" cy="2"/>
              </a:xfrm>
              <a:custGeom>
                <a:avLst/>
                <a:gdLst>
                  <a:gd name="T0" fmla="+- 0 60 60"/>
                  <a:gd name="T1" fmla="*/ T0 w 3543"/>
                  <a:gd name="T2" fmla="+- 0 3602 60"/>
                  <a:gd name="T3" fmla="*/ T2 w 3543"/>
                </a:gdLst>
                <a:ahLst/>
                <a:cxnLst>
                  <a:cxn ang="0">
                    <a:pos x="T1" y="0"/>
                  </a:cxn>
                  <a:cxn ang="0">
                    <a:pos x="T3" y="0"/>
                  </a:cxn>
                </a:cxnLst>
                <a:rect l="0" t="0" r="r" b="b"/>
                <a:pathLst>
                  <a:path w="3543">
                    <a:moveTo>
                      <a:pt x="0" y="0"/>
                    </a:moveTo>
                    <a:lnTo>
                      <a:pt x="3542"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5" name="Group 6"/>
            <p:cNvGrpSpPr>
              <a:grpSpLocks/>
            </p:cNvGrpSpPr>
            <p:nvPr/>
          </p:nvGrpSpPr>
          <p:grpSpPr bwMode="auto">
            <a:xfrm>
              <a:off x="30" y="30"/>
              <a:ext cx="2" cy="2792"/>
              <a:chOff x="30" y="30"/>
              <a:chExt cx="2" cy="2792"/>
            </a:xfrm>
          </p:grpSpPr>
          <p:sp>
            <p:nvSpPr>
              <p:cNvPr id="10" name="Freeform 7"/>
              <p:cNvSpPr>
                <a:spLocks/>
              </p:cNvSpPr>
              <p:nvPr/>
            </p:nvSpPr>
            <p:spPr bwMode="auto">
              <a:xfrm>
                <a:off x="30" y="30"/>
                <a:ext cx="2" cy="2792"/>
              </a:xfrm>
              <a:custGeom>
                <a:avLst/>
                <a:gdLst>
                  <a:gd name="T0" fmla="+- 0 30 30"/>
                  <a:gd name="T1" fmla="*/ 30 h 2792"/>
                  <a:gd name="T2" fmla="+- 0 2821 30"/>
                  <a:gd name="T3" fmla="*/ 2821 h 2792"/>
                </a:gdLst>
                <a:ahLst/>
                <a:cxnLst>
                  <a:cxn ang="0">
                    <a:pos x="0" y="T1"/>
                  </a:cxn>
                  <a:cxn ang="0">
                    <a:pos x="0" y="T3"/>
                  </a:cxn>
                </a:cxnLst>
                <a:rect l="0" t="0" r="r" b="b"/>
                <a:pathLst>
                  <a:path h="2792">
                    <a:moveTo>
                      <a:pt x="0" y="0"/>
                    </a:moveTo>
                    <a:lnTo>
                      <a:pt x="0" y="2791"/>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6" name="Group 4"/>
            <p:cNvGrpSpPr>
              <a:grpSpLocks/>
            </p:cNvGrpSpPr>
            <p:nvPr/>
          </p:nvGrpSpPr>
          <p:grpSpPr bwMode="auto">
            <a:xfrm>
              <a:off x="3632" y="30"/>
              <a:ext cx="2" cy="2792"/>
              <a:chOff x="3632" y="30"/>
              <a:chExt cx="2" cy="2792"/>
            </a:xfrm>
          </p:grpSpPr>
          <p:sp>
            <p:nvSpPr>
              <p:cNvPr id="9" name="Freeform 5"/>
              <p:cNvSpPr>
                <a:spLocks/>
              </p:cNvSpPr>
              <p:nvPr/>
            </p:nvSpPr>
            <p:spPr bwMode="auto">
              <a:xfrm>
                <a:off x="3632" y="30"/>
                <a:ext cx="2" cy="2792"/>
              </a:xfrm>
              <a:custGeom>
                <a:avLst/>
                <a:gdLst>
                  <a:gd name="T0" fmla="+- 0 30 30"/>
                  <a:gd name="T1" fmla="*/ 30 h 2792"/>
                  <a:gd name="T2" fmla="+- 0 2821 30"/>
                  <a:gd name="T3" fmla="*/ 2821 h 2792"/>
                </a:gdLst>
                <a:ahLst/>
                <a:cxnLst>
                  <a:cxn ang="0">
                    <a:pos x="0" y="T1"/>
                  </a:cxn>
                  <a:cxn ang="0">
                    <a:pos x="0" y="T3"/>
                  </a:cxn>
                </a:cxnLst>
                <a:rect l="0" t="0" r="r" b="b"/>
                <a:pathLst>
                  <a:path h="2792">
                    <a:moveTo>
                      <a:pt x="0" y="0"/>
                    </a:moveTo>
                    <a:lnTo>
                      <a:pt x="0" y="2791"/>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7" name="Group 2"/>
            <p:cNvGrpSpPr>
              <a:grpSpLocks/>
            </p:cNvGrpSpPr>
            <p:nvPr/>
          </p:nvGrpSpPr>
          <p:grpSpPr bwMode="auto">
            <a:xfrm>
              <a:off x="60" y="2791"/>
              <a:ext cx="3543" cy="2"/>
              <a:chOff x="60" y="2791"/>
              <a:chExt cx="3543" cy="2"/>
            </a:xfrm>
          </p:grpSpPr>
          <p:sp>
            <p:nvSpPr>
              <p:cNvPr id="8" name="Freeform 3"/>
              <p:cNvSpPr>
                <a:spLocks/>
              </p:cNvSpPr>
              <p:nvPr/>
            </p:nvSpPr>
            <p:spPr bwMode="auto">
              <a:xfrm>
                <a:off x="60" y="2791"/>
                <a:ext cx="3543" cy="2"/>
              </a:xfrm>
              <a:custGeom>
                <a:avLst/>
                <a:gdLst>
                  <a:gd name="T0" fmla="+- 0 60 60"/>
                  <a:gd name="T1" fmla="*/ T0 w 3543"/>
                  <a:gd name="T2" fmla="+- 0 3602 60"/>
                  <a:gd name="T3" fmla="*/ T2 w 3543"/>
                </a:gdLst>
                <a:ahLst/>
                <a:cxnLst>
                  <a:cxn ang="0">
                    <a:pos x="T1" y="0"/>
                  </a:cxn>
                  <a:cxn ang="0">
                    <a:pos x="T3" y="0"/>
                  </a:cxn>
                </a:cxnLst>
                <a:rect l="0" t="0" r="r" b="b"/>
                <a:pathLst>
                  <a:path w="3543">
                    <a:moveTo>
                      <a:pt x="0" y="0"/>
                    </a:moveTo>
                    <a:lnTo>
                      <a:pt x="3542"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Tree>
    <p:extLst>
      <p:ext uri="{BB962C8B-B14F-4D97-AF65-F5344CB8AC3E}">
        <p14:creationId xmlns:p14="http://schemas.microsoft.com/office/powerpoint/2010/main" val="777162431"/>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1" y="9952"/>
            <a:ext cx="9150303"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828800" marR="0" lvl="4" indent="0" algn="l" defTabSz="914400" rtl="0" eaLnBrk="1" fontAlgn="base" latinLnBrk="0" hangingPunct="1">
              <a:lnSpc>
                <a:spcPct val="100000"/>
              </a:lnSpc>
              <a:spcBef>
                <a:spcPct val="0"/>
              </a:spcBef>
              <a:spcAft>
                <a:spcPct val="0"/>
              </a:spcAft>
              <a:buClrTx/>
              <a:buSzPct val="100000"/>
              <a:tabLst>
                <a:tab pos="1260475" algn="l"/>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Tank</a:t>
            </a:r>
            <a:r>
              <a:rPr kumimoji="0" lang="tr-TR"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ER</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314325" algn="l" defTabSz="914400" rtl="0" eaLnBrk="0" fontAlgn="base" latinLnBrk="0" hangingPunct="0">
              <a:lnSpc>
                <a:spcPct val="100000"/>
              </a:lnSpc>
              <a:spcBef>
                <a:spcPct val="0"/>
              </a:spcBef>
              <a:spcAft>
                <a:spcPct val="0"/>
              </a:spcAft>
              <a:buClrTx/>
              <a:buSzTx/>
              <a:buFontTx/>
              <a:buNone/>
              <a:tabLst>
                <a:tab pos="1260475"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Tankerlerin kapasitesi ve içindeki bölmeleri markalara göre değişkendir. 35 bin litre brüt hacmi olabileceği gibi içinde 2-3 hatta dört bölme olabilir. Genelde müşterinin isteğine göre özel yapılır. Tehlikeli madde taşımacılığı, sıvı gıda ürünleri vb. alanlarda kullanılır</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314325" algn="l" defTabSz="914400" rtl="0" eaLnBrk="0" fontAlgn="base" latinLnBrk="0" hangingPunct="0">
              <a:lnSpc>
                <a:spcPct val="100000"/>
              </a:lnSpc>
              <a:spcBef>
                <a:spcPct val="0"/>
              </a:spcBef>
              <a:spcAft>
                <a:spcPct val="0"/>
              </a:spcAft>
              <a:buClrTx/>
              <a:buSzTx/>
              <a:buFontTx/>
              <a:buNone/>
              <a:tabLst>
                <a:tab pos="1260475"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1"/>
          <p:cNvGrpSpPr>
            <a:grpSpLocks/>
          </p:cNvGrpSpPr>
          <p:nvPr/>
        </p:nvGrpSpPr>
        <p:grpSpPr bwMode="auto">
          <a:xfrm>
            <a:off x="0" y="2780928"/>
            <a:ext cx="9150301" cy="4077072"/>
            <a:chOff x="0" y="0"/>
            <a:chExt cx="4395" cy="2984"/>
          </a:xfrm>
        </p:grpSpPr>
        <p:pic>
          <p:nvPicPr>
            <p:cNvPr id="615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 y="90"/>
              <a:ext cx="4274" cy="280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8"/>
            <p:cNvGrpSpPr>
              <a:grpSpLocks/>
            </p:cNvGrpSpPr>
            <p:nvPr/>
          </p:nvGrpSpPr>
          <p:grpSpPr bwMode="auto">
            <a:xfrm>
              <a:off x="60" y="60"/>
              <a:ext cx="4275" cy="2"/>
              <a:chOff x="60" y="60"/>
              <a:chExt cx="4275" cy="2"/>
            </a:xfrm>
          </p:grpSpPr>
          <p:sp>
            <p:nvSpPr>
              <p:cNvPr id="11" name="Freeform 9"/>
              <p:cNvSpPr>
                <a:spLocks/>
              </p:cNvSpPr>
              <p:nvPr/>
            </p:nvSpPr>
            <p:spPr bwMode="auto">
              <a:xfrm>
                <a:off x="60" y="60"/>
                <a:ext cx="4275" cy="2"/>
              </a:xfrm>
              <a:custGeom>
                <a:avLst/>
                <a:gdLst>
                  <a:gd name="T0" fmla="+- 0 60 60"/>
                  <a:gd name="T1" fmla="*/ T0 w 4275"/>
                  <a:gd name="T2" fmla="+- 0 4334 60"/>
                  <a:gd name="T3" fmla="*/ T2 w 4275"/>
                </a:gdLst>
                <a:ahLst/>
                <a:cxnLst>
                  <a:cxn ang="0">
                    <a:pos x="T1" y="0"/>
                  </a:cxn>
                  <a:cxn ang="0">
                    <a:pos x="T3" y="0"/>
                  </a:cxn>
                </a:cxnLst>
                <a:rect l="0" t="0" r="r" b="b"/>
                <a:pathLst>
                  <a:path w="4275">
                    <a:moveTo>
                      <a:pt x="0" y="0"/>
                    </a:moveTo>
                    <a:lnTo>
                      <a:pt x="427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5" name="Group 6"/>
            <p:cNvGrpSpPr>
              <a:grpSpLocks/>
            </p:cNvGrpSpPr>
            <p:nvPr/>
          </p:nvGrpSpPr>
          <p:grpSpPr bwMode="auto">
            <a:xfrm>
              <a:off x="30" y="30"/>
              <a:ext cx="2" cy="2924"/>
              <a:chOff x="30" y="30"/>
              <a:chExt cx="2" cy="2924"/>
            </a:xfrm>
          </p:grpSpPr>
          <p:sp>
            <p:nvSpPr>
              <p:cNvPr id="10" name="Freeform 7"/>
              <p:cNvSpPr>
                <a:spLocks/>
              </p:cNvSpPr>
              <p:nvPr/>
            </p:nvSpPr>
            <p:spPr bwMode="auto">
              <a:xfrm>
                <a:off x="30" y="30"/>
                <a:ext cx="2" cy="2924"/>
              </a:xfrm>
              <a:custGeom>
                <a:avLst/>
                <a:gdLst>
                  <a:gd name="T0" fmla="+- 0 30 30"/>
                  <a:gd name="T1" fmla="*/ 30 h 2924"/>
                  <a:gd name="T2" fmla="+- 0 2953 30"/>
                  <a:gd name="T3" fmla="*/ 2953 h 2924"/>
                </a:gdLst>
                <a:ahLst/>
                <a:cxnLst>
                  <a:cxn ang="0">
                    <a:pos x="0" y="T1"/>
                  </a:cxn>
                  <a:cxn ang="0">
                    <a:pos x="0" y="T3"/>
                  </a:cxn>
                </a:cxnLst>
                <a:rect l="0" t="0" r="r" b="b"/>
                <a:pathLst>
                  <a:path h="2924">
                    <a:moveTo>
                      <a:pt x="0" y="0"/>
                    </a:moveTo>
                    <a:lnTo>
                      <a:pt x="0" y="2923"/>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6" name="Group 4"/>
            <p:cNvGrpSpPr>
              <a:grpSpLocks/>
            </p:cNvGrpSpPr>
            <p:nvPr/>
          </p:nvGrpSpPr>
          <p:grpSpPr bwMode="auto">
            <a:xfrm>
              <a:off x="4364" y="30"/>
              <a:ext cx="2" cy="2924"/>
              <a:chOff x="4364" y="30"/>
              <a:chExt cx="2" cy="2924"/>
            </a:xfrm>
          </p:grpSpPr>
          <p:sp>
            <p:nvSpPr>
              <p:cNvPr id="9" name="Freeform 5"/>
              <p:cNvSpPr>
                <a:spLocks/>
              </p:cNvSpPr>
              <p:nvPr/>
            </p:nvSpPr>
            <p:spPr bwMode="auto">
              <a:xfrm>
                <a:off x="4364" y="30"/>
                <a:ext cx="2" cy="2924"/>
              </a:xfrm>
              <a:custGeom>
                <a:avLst/>
                <a:gdLst>
                  <a:gd name="T0" fmla="+- 0 30 30"/>
                  <a:gd name="T1" fmla="*/ 30 h 2924"/>
                  <a:gd name="T2" fmla="+- 0 2953 30"/>
                  <a:gd name="T3" fmla="*/ 2953 h 2924"/>
                </a:gdLst>
                <a:ahLst/>
                <a:cxnLst>
                  <a:cxn ang="0">
                    <a:pos x="0" y="T1"/>
                  </a:cxn>
                  <a:cxn ang="0">
                    <a:pos x="0" y="T3"/>
                  </a:cxn>
                </a:cxnLst>
                <a:rect l="0" t="0" r="r" b="b"/>
                <a:pathLst>
                  <a:path h="2924">
                    <a:moveTo>
                      <a:pt x="0" y="0"/>
                    </a:moveTo>
                    <a:lnTo>
                      <a:pt x="0" y="2923"/>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7" name="Group 2"/>
            <p:cNvGrpSpPr>
              <a:grpSpLocks/>
            </p:cNvGrpSpPr>
            <p:nvPr/>
          </p:nvGrpSpPr>
          <p:grpSpPr bwMode="auto">
            <a:xfrm>
              <a:off x="60" y="2923"/>
              <a:ext cx="4275" cy="2"/>
              <a:chOff x="60" y="2923"/>
              <a:chExt cx="4275" cy="2"/>
            </a:xfrm>
          </p:grpSpPr>
          <p:sp>
            <p:nvSpPr>
              <p:cNvPr id="8" name="Freeform 3"/>
              <p:cNvSpPr>
                <a:spLocks/>
              </p:cNvSpPr>
              <p:nvPr/>
            </p:nvSpPr>
            <p:spPr bwMode="auto">
              <a:xfrm>
                <a:off x="60" y="2923"/>
                <a:ext cx="4275" cy="2"/>
              </a:xfrm>
              <a:custGeom>
                <a:avLst/>
                <a:gdLst>
                  <a:gd name="T0" fmla="+- 0 60 60"/>
                  <a:gd name="T1" fmla="*/ T0 w 4275"/>
                  <a:gd name="T2" fmla="+- 0 4334 60"/>
                  <a:gd name="T3" fmla="*/ T2 w 4275"/>
                </a:gdLst>
                <a:ahLst/>
                <a:cxnLst>
                  <a:cxn ang="0">
                    <a:pos x="T1" y="0"/>
                  </a:cxn>
                  <a:cxn ang="0">
                    <a:pos x="T3" y="0"/>
                  </a:cxn>
                </a:cxnLst>
                <a:rect l="0" t="0" r="r" b="b"/>
                <a:pathLst>
                  <a:path w="4275">
                    <a:moveTo>
                      <a:pt x="0" y="0"/>
                    </a:moveTo>
                    <a:lnTo>
                      <a:pt x="427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Tree>
    <p:extLst>
      <p:ext uri="{BB962C8B-B14F-4D97-AF65-F5344CB8AC3E}">
        <p14:creationId xmlns:p14="http://schemas.microsoft.com/office/powerpoint/2010/main" val="4107284073"/>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2800767"/>
          </a:xfrm>
          <a:prstGeom prst="rect">
            <a:avLst/>
          </a:prstGeom>
        </p:spPr>
        <p:txBody>
          <a:bodyPr wrap="square">
            <a:spAutoFit/>
          </a:bodyPr>
          <a:lstStyle/>
          <a:p>
            <a:pPr lvl="4"/>
            <a:r>
              <a:rPr lang="en-US" sz="3200" b="1" dirty="0"/>
              <a:t>Konteyner taşıyıcılar</a:t>
            </a:r>
            <a:endParaRPr lang="tr-TR" sz="3200" b="1" dirty="0"/>
          </a:p>
          <a:p>
            <a:r>
              <a:rPr lang="en-US" sz="2400" dirty="0" smtClean="0"/>
              <a:t>Konteyner </a:t>
            </a:r>
            <a:r>
              <a:rPr lang="en-US" sz="2400" dirty="0"/>
              <a:t>bir çeşit değiştirilebilir yükleme kabıdır. Bu kapların iki yer arasında muhtelif taşıtlar kullanılarak taşınmasına da ‘konteyner taşımacılığı’ denir. Platform tip,  uzun platform tip ve kılçık tip platform olarak üçe ayrılır. 20, 30, 40’lık ve uzun tip platformda da 45’lik konteyner taşıyabilir. Konteyner taşımacılığında dingiller, şasinin mukavemeti ve kilitler çok önemlidir</a:t>
            </a:r>
            <a:r>
              <a:rPr lang="en-US" dirty="0"/>
              <a:t>.</a:t>
            </a:r>
            <a:endParaRPr lang="tr-TR" dirty="0"/>
          </a:p>
        </p:txBody>
      </p:sp>
      <p:grpSp>
        <p:nvGrpSpPr>
          <p:cNvPr id="3" name="Group 2"/>
          <p:cNvGrpSpPr>
            <a:grpSpLocks/>
          </p:cNvGrpSpPr>
          <p:nvPr/>
        </p:nvGrpSpPr>
        <p:grpSpPr bwMode="auto">
          <a:xfrm>
            <a:off x="0" y="2987830"/>
            <a:ext cx="9144000" cy="3870170"/>
            <a:chOff x="0" y="0"/>
            <a:chExt cx="4308" cy="258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 y="90"/>
              <a:ext cx="4188" cy="24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4"/>
            <p:cNvGrpSpPr>
              <a:grpSpLocks/>
            </p:cNvGrpSpPr>
            <p:nvPr/>
          </p:nvGrpSpPr>
          <p:grpSpPr bwMode="auto">
            <a:xfrm>
              <a:off x="60" y="60"/>
              <a:ext cx="4188" cy="2"/>
              <a:chOff x="60" y="60"/>
              <a:chExt cx="4188" cy="2"/>
            </a:xfrm>
          </p:grpSpPr>
          <p:sp>
            <p:nvSpPr>
              <p:cNvPr id="11" name="Freeform 5"/>
              <p:cNvSpPr>
                <a:spLocks/>
              </p:cNvSpPr>
              <p:nvPr/>
            </p:nvSpPr>
            <p:spPr bwMode="auto">
              <a:xfrm>
                <a:off x="60" y="60"/>
                <a:ext cx="4188" cy="2"/>
              </a:xfrm>
              <a:custGeom>
                <a:avLst/>
                <a:gdLst>
                  <a:gd name="T0" fmla="+- 0 60 60"/>
                  <a:gd name="T1" fmla="*/ T0 w 4188"/>
                  <a:gd name="T2" fmla="+- 0 4248 60"/>
                  <a:gd name="T3" fmla="*/ T2 w 4188"/>
                </a:gdLst>
                <a:ahLst/>
                <a:cxnLst>
                  <a:cxn ang="0">
                    <a:pos x="T1" y="0"/>
                  </a:cxn>
                  <a:cxn ang="0">
                    <a:pos x="T3" y="0"/>
                  </a:cxn>
                </a:cxnLst>
                <a:rect l="0" t="0" r="r" b="b"/>
                <a:pathLst>
                  <a:path w="4188">
                    <a:moveTo>
                      <a:pt x="0" y="0"/>
                    </a:moveTo>
                    <a:lnTo>
                      <a:pt x="4188"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5" name="Group 6"/>
            <p:cNvGrpSpPr>
              <a:grpSpLocks/>
            </p:cNvGrpSpPr>
            <p:nvPr/>
          </p:nvGrpSpPr>
          <p:grpSpPr bwMode="auto">
            <a:xfrm>
              <a:off x="30" y="30"/>
              <a:ext cx="2" cy="2520"/>
              <a:chOff x="30" y="30"/>
              <a:chExt cx="2" cy="2520"/>
            </a:xfrm>
          </p:grpSpPr>
          <p:sp>
            <p:nvSpPr>
              <p:cNvPr id="10" name="Freeform 7"/>
              <p:cNvSpPr>
                <a:spLocks/>
              </p:cNvSpPr>
              <p:nvPr/>
            </p:nvSpPr>
            <p:spPr bwMode="auto">
              <a:xfrm>
                <a:off x="30" y="30"/>
                <a:ext cx="2" cy="2520"/>
              </a:xfrm>
              <a:custGeom>
                <a:avLst/>
                <a:gdLst>
                  <a:gd name="T0" fmla="+- 0 30 30"/>
                  <a:gd name="T1" fmla="*/ 30 h 2520"/>
                  <a:gd name="T2" fmla="+- 0 2550 30"/>
                  <a:gd name="T3" fmla="*/ 2550 h 2520"/>
                </a:gdLst>
                <a:ahLst/>
                <a:cxnLst>
                  <a:cxn ang="0">
                    <a:pos x="0" y="T1"/>
                  </a:cxn>
                  <a:cxn ang="0">
                    <a:pos x="0" y="T3"/>
                  </a:cxn>
                </a:cxnLst>
                <a:rect l="0" t="0" r="r" b="b"/>
                <a:pathLst>
                  <a:path h="2520">
                    <a:moveTo>
                      <a:pt x="0" y="0"/>
                    </a:moveTo>
                    <a:lnTo>
                      <a:pt x="0" y="252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6" name="Group 8"/>
            <p:cNvGrpSpPr>
              <a:grpSpLocks/>
            </p:cNvGrpSpPr>
            <p:nvPr/>
          </p:nvGrpSpPr>
          <p:grpSpPr bwMode="auto">
            <a:xfrm>
              <a:off x="4278" y="30"/>
              <a:ext cx="2" cy="2520"/>
              <a:chOff x="4278" y="30"/>
              <a:chExt cx="2" cy="2520"/>
            </a:xfrm>
          </p:grpSpPr>
          <p:sp>
            <p:nvSpPr>
              <p:cNvPr id="9" name="Freeform 9"/>
              <p:cNvSpPr>
                <a:spLocks/>
              </p:cNvSpPr>
              <p:nvPr/>
            </p:nvSpPr>
            <p:spPr bwMode="auto">
              <a:xfrm>
                <a:off x="4278" y="30"/>
                <a:ext cx="2" cy="2520"/>
              </a:xfrm>
              <a:custGeom>
                <a:avLst/>
                <a:gdLst>
                  <a:gd name="T0" fmla="+- 0 30 30"/>
                  <a:gd name="T1" fmla="*/ 30 h 2520"/>
                  <a:gd name="T2" fmla="+- 0 2550 30"/>
                  <a:gd name="T3" fmla="*/ 2550 h 2520"/>
                </a:gdLst>
                <a:ahLst/>
                <a:cxnLst>
                  <a:cxn ang="0">
                    <a:pos x="0" y="T1"/>
                  </a:cxn>
                  <a:cxn ang="0">
                    <a:pos x="0" y="T3"/>
                  </a:cxn>
                </a:cxnLst>
                <a:rect l="0" t="0" r="r" b="b"/>
                <a:pathLst>
                  <a:path h="2520">
                    <a:moveTo>
                      <a:pt x="0" y="0"/>
                    </a:moveTo>
                    <a:lnTo>
                      <a:pt x="0" y="252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7" name="Group 10"/>
            <p:cNvGrpSpPr>
              <a:grpSpLocks/>
            </p:cNvGrpSpPr>
            <p:nvPr/>
          </p:nvGrpSpPr>
          <p:grpSpPr bwMode="auto">
            <a:xfrm>
              <a:off x="60" y="2520"/>
              <a:ext cx="4188" cy="2"/>
              <a:chOff x="60" y="2520"/>
              <a:chExt cx="4188" cy="2"/>
            </a:xfrm>
          </p:grpSpPr>
          <p:sp>
            <p:nvSpPr>
              <p:cNvPr id="8" name="Freeform 11"/>
              <p:cNvSpPr>
                <a:spLocks/>
              </p:cNvSpPr>
              <p:nvPr/>
            </p:nvSpPr>
            <p:spPr bwMode="auto">
              <a:xfrm>
                <a:off x="60" y="2520"/>
                <a:ext cx="4188" cy="2"/>
              </a:xfrm>
              <a:custGeom>
                <a:avLst/>
                <a:gdLst>
                  <a:gd name="T0" fmla="+- 0 60 60"/>
                  <a:gd name="T1" fmla="*/ T0 w 4188"/>
                  <a:gd name="T2" fmla="+- 0 4248 60"/>
                  <a:gd name="T3" fmla="*/ T2 w 4188"/>
                </a:gdLst>
                <a:ahLst/>
                <a:cxnLst>
                  <a:cxn ang="0">
                    <a:pos x="T1" y="0"/>
                  </a:cxn>
                  <a:cxn ang="0">
                    <a:pos x="T3" y="0"/>
                  </a:cxn>
                </a:cxnLst>
                <a:rect l="0" t="0" r="r" b="b"/>
                <a:pathLst>
                  <a:path w="4188">
                    <a:moveTo>
                      <a:pt x="0" y="0"/>
                    </a:moveTo>
                    <a:lnTo>
                      <a:pt x="4188"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Tree>
    <p:extLst>
      <p:ext uri="{BB962C8B-B14F-4D97-AF65-F5344CB8AC3E}">
        <p14:creationId xmlns:p14="http://schemas.microsoft.com/office/powerpoint/2010/main" val="2289750432"/>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371600" marR="0" lvl="3" indent="0" algn="l" defTabSz="914400" rtl="0" eaLnBrk="1" fontAlgn="base" latinLnBrk="0" hangingPunct="1">
              <a:lnSpc>
                <a:spcPct val="100000"/>
              </a:lnSpc>
              <a:spcBef>
                <a:spcPct val="0"/>
              </a:spcBef>
              <a:spcAft>
                <a:spcPct val="0"/>
              </a:spcAft>
              <a:buClrTx/>
              <a:buSzPct val="100000"/>
              <a:tabLst>
                <a:tab pos="1355725" algn="l"/>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Optima Trey</a:t>
            </a:r>
            <a:r>
              <a:rPr lang="tr-TR" sz="2800" b="1" dirty="0" smtClean="0">
                <a:latin typeface="Arial" pitchFamily="34" charset="0"/>
                <a:ea typeface="Times New Roman" pitchFamily="18" charset="0"/>
                <a:cs typeface="Times New Roman" pitchFamily="18" charset="0"/>
              </a:rPr>
              <a:t>ler</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314325" algn="l" defTabSz="914400" rtl="0" eaLnBrk="0" fontAlgn="base" latinLnBrk="0" hangingPunct="0">
              <a:lnSpc>
                <a:spcPct val="100000"/>
              </a:lnSpc>
              <a:spcBef>
                <a:spcPct val="0"/>
              </a:spcBef>
              <a:spcAft>
                <a:spcPct val="0"/>
              </a:spcAft>
              <a:buClrTx/>
              <a:buSzTx/>
              <a:buFontTx/>
              <a:buNone/>
              <a:tabLst>
                <a:tab pos="1355725"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314325" algn="l" defTabSz="914400" rtl="0" eaLnBrk="0" fontAlgn="base" latinLnBrk="0" hangingPunct="0">
              <a:lnSpc>
                <a:spcPct val="100000"/>
              </a:lnSpc>
              <a:spcBef>
                <a:spcPct val="0"/>
              </a:spcBef>
              <a:spcAft>
                <a:spcPct val="0"/>
              </a:spcAft>
              <a:buClrTx/>
              <a:buSzTx/>
              <a:buFontTx/>
              <a:buNone/>
              <a:tabLst>
                <a:tab pos="1355725"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Optima türü treylerin iç hacmi 91 m3 tür. Boyutları içten içe 13.60/2.27/2.70 m’ dir</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314325" algn="l" defTabSz="914400" rtl="0" eaLnBrk="0" fontAlgn="base" latinLnBrk="0" hangingPunct="0">
              <a:lnSpc>
                <a:spcPct val="100000"/>
              </a:lnSpc>
              <a:spcBef>
                <a:spcPct val="0"/>
              </a:spcBef>
              <a:spcAft>
                <a:spcPct val="0"/>
              </a:spcAft>
              <a:buClrTx/>
              <a:buSzTx/>
              <a:buFontTx/>
              <a:buNone/>
              <a:tabLst>
                <a:tab pos="1355725"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1"/>
          <p:cNvGrpSpPr>
            <a:grpSpLocks/>
          </p:cNvGrpSpPr>
          <p:nvPr/>
        </p:nvGrpSpPr>
        <p:grpSpPr bwMode="auto">
          <a:xfrm>
            <a:off x="-21744" y="1613927"/>
            <a:ext cx="5385832" cy="2175114"/>
            <a:chOff x="0" y="0"/>
            <a:chExt cx="3543" cy="2835"/>
          </a:xfrm>
        </p:grpSpPr>
        <p:pic>
          <p:nvPicPr>
            <p:cNvPr id="820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 y="90"/>
              <a:ext cx="3422" cy="265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8"/>
            <p:cNvGrpSpPr>
              <a:grpSpLocks/>
            </p:cNvGrpSpPr>
            <p:nvPr/>
          </p:nvGrpSpPr>
          <p:grpSpPr bwMode="auto">
            <a:xfrm>
              <a:off x="60" y="60"/>
              <a:ext cx="3423" cy="2"/>
              <a:chOff x="60" y="60"/>
              <a:chExt cx="3423" cy="2"/>
            </a:xfrm>
          </p:grpSpPr>
          <p:sp>
            <p:nvSpPr>
              <p:cNvPr id="11" name="Freeform 9"/>
              <p:cNvSpPr>
                <a:spLocks/>
              </p:cNvSpPr>
              <p:nvPr/>
            </p:nvSpPr>
            <p:spPr bwMode="auto">
              <a:xfrm>
                <a:off x="60" y="60"/>
                <a:ext cx="3423" cy="2"/>
              </a:xfrm>
              <a:custGeom>
                <a:avLst/>
                <a:gdLst>
                  <a:gd name="T0" fmla="+- 0 60 60"/>
                  <a:gd name="T1" fmla="*/ T0 w 3423"/>
                  <a:gd name="T2" fmla="+- 0 3482 60"/>
                  <a:gd name="T3" fmla="*/ T2 w 3423"/>
                </a:gdLst>
                <a:ahLst/>
                <a:cxnLst>
                  <a:cxn ang="0">
                    <a:pos x="T1" y="0"/>
                  </a:cxn>
                  <a:cxn ang="0">
                    <a:pos x="T3" y="0"/>
                  </a:cxn>
                </a:cxnLst>
                <a:rect l="0" t="0" r="r" b="b"/>
                <a:pathLst>
                  <a:path w="3423">
                    <a:moveTo>
                      <a:pt x="0" y="0"/>
                    </a:moveTo>
                    <a:lnTo>
                      <a:pt x="3422"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5" name="Group 6"/>
            <p:cNvGrpSpPr>
              <a:grpSpLocks/>
            </p:cNvGrpSpPr>
            <p:nvPr/>
          </p:nvGrpSpPr>
          <p:grpSpPr bwMode="auto">
            <a:xfrm>
              <a:off x="30" y="30"/>
              <a:ext cx="2" cy="2775"/>
              <a:chOff x="30" y="30"/>
              <a:chExt cx="2" cy="2775"/>
            </a:xfrm>
          </p:grpSpPr>
          <p:sp>
            <p:nvSpPr>
              <p:cNvPr id="10" name="Freeform 7"/>
              <p:cNvSpPr>
                <a:spLocks/>
              </p:cNvSpPr>
              <p:nvPr/>
            </p:nvSpPr>
            <p:spPr bwMode="auto">
              <a:xfrm>
                <a:off x="30" y="30"/>
                <a:ext cx="2" cy="2775"/>
              </a:xfrm>
              <a:custGeom>
                <a:avLst/>
                <a:gdLst>
                  <a:gd name="T0" fmla="+- 0 30 30"/>
                  <a:gd name="T1" fmla="*/ 30 h 2775"/>
                  <a:gd name="T2" fmla="+- 0 2805 30"/>
                  <a:gd name="T3" fmla="*/ 2805 h 2775"/>
                </a:gdLst>
                <a:ahLst/>
                <a:cxnLst>
                  <a:cxn ang="0">
                    <a:pos x="0" y="T1"/>
                  </a:cxn>
                  <a:cxn ang="0">
                    <a:pos x="0" y="T3"/>
                  </a:cxn>
                </a:cxnLst>
                <a:rect l="0" t="0" r="r" b="b"/>
                <a:pathLst>
                  <a:path h="2775">
                    <a:moveTo>
                      <a:pt x="0" y="0"/>
                    </a:moveTo>
                    <a:lnTo>
                      <a:pt x="0" y="2775"/>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6" name="Group 4"/>
            <p:cNvGrpSpPr>
              <a:grpSpLocks/>
            </p:cNvGrpSpPr>
            <p:nvPr/>
          </p:nvGrpSpPr>
          <p:grpSpPr bwMode="auto">
            <a:xfrm>
              <a:off x="3512" y="30"/>
              <a:ext cx="2" cy="2775"/>
              <a:chOff x="3512" y="30"/>
              <a:chExt cx="2" cy="2775"/>
            </a:xfrm>
          </p:grpSpPr>
          <p:sp>
            <p:nvSpPr>
              <p:cNvPr id="9" name="Freeform 5"/>
              <p:cNvSpPr>
                <a:spLocks/>
              </p:cNvSpPr>
              <p:nvPr/>
            </p:nvSpPr>
            <p:spPr bwMode="auto">
              <a:xfrm>
                <a:off x="3512" y="30"/>
                <a:ext cx="2" cy="2775"/>
              </a:xfrm>
              <a:custGeom>
                <a:avLst/>
                <a:gdLst>
                  <a:gd name="T0" fmla="+- 0 30 30"/>
                  <a:gd name="T1" fmla="*/ 30 h 2775"/>
                  <a:gd name="T2" fmla="+- 0 2805 30"/>
                  <a:gd name="T3" fmla="*/ 2805 h 2775"/>
                </a:gdLst>
                <a:ahLst/>
                <a:cxnLst>
                  <a:cxn ang="0">
                    <a:pos x="0" y="T1"/>
                  </a:cxn>
                  <a:cxn ang="0">
                    <a:pos x="0" y="T3"/>
                  </a:cxn>
                </a:cxnLst>
                <a:rect l="0" t="0" r="r" b="b"/>
                <a:pathLst>
                  <a:path h="2775">
                    <a:moveTo>
                      <a:pt x="0" y="0"/>
                    </a:moveTo>
                    <a:lnTo>
                      <a:pt x="0" y="2775"/>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7" name="Group 2"/>
            <p:cNvGrpSpPr>
              <a:grpSpLocks/>
            </p:cNvGrpSpPr>
            <p:nvPr/>
          </p:nvGrpSpPr>
          <p:grpSpPr bwMode="auto">
            <a:xfrm>
              <a:off x="60" y="2775"/>
              <a:ext cx="3423" cy="2"/>
              <a:chOff x="60" y="2775"/>
              <a:chExt cx="3423" cy="2"/>
            </a:xfrm>
          </p:grpSpPr>
          <p:sp>
            <p:nvSpPr>
              <p:cNvPr id="8" name="Freeform 3"/>
              <p:cNvSpPr>
                <a:spLocks/>
              </p:cNvSpPr>
              <p:nvPr/>
            </p:nvSpPr>
            <p:spPr bwMode="auto">
              <a:xfrm>
                <a:off x="60" y="2775"/>
                <a:ext cx="3423" cy="2"/>
              </a:xfrm>
              <a:custGeom>
                <a:avLst/>
                <a:gdLst>
                  <a:gd name="T0" fmla="+- 0 60 60"/>
                  <a:gd name="T1" fmla="*/ T0 w 3423"/>
                  <a:gd name="T2" fmla="+- 0 3482 60"/>
                  <a:gd name="T3" fmla="*/ T2 w 3423"/>
                </a:gdLst>
                <a:ahLst/>
                <a:cxnLst>
                  <a:cxn ang="0">
                    <a:pos x="T1" y="0"/>
                  </a:cxn>
                  <a:cxn ang="0">
                    <a:pos x="T3" y="0"/>
                  </a:cxn>
                </a:cxnLst>
                <a:rect l="0" t="0" r="r" b="b"/>
                <a:pathLst>
                  <a:path w="3423">
                    <a:moveTo>
                      <a:pt x="0" y="0"/>
                    </a:moveTo>
                    <a:lnTo>
                      <a:pt x="3422"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
        <p:nvSpPr>
          <p:cNvPr id="12" name="Rectangle 22"/>
          <p:cNvSpPr>
            <a:spLocks noChangeArrowheads="1"/>
          </p:cNvSpPr>
          <p:nvPr/>
        </p:nvSpPr>
        <p:spPr bwMode="auto">
          <a:xfrm>
            <a:off x="-1097589" y="3743007"/>
            <a:ext cx="911492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371600" marR="0" lvl="3" indent="0" algn="l" defTabSz="914400" rtl="0" eaLnBrk="1" fontAlgn="base" latinLnBrk="0" hangingPunct="1">
              <a:lnSpc>
                <a:spcPct val="100000"/>
              </a:lnSpc>
              <a:spcBef>
                <a:spcPct val="0"/>
              </a:spcBef>
              <a:spcAft>
                <a:spcPct val="0"/>
              </a:spcAft>
              <a:buClrTx/>
              <a:buSzPct val="100000"/>
              <a:tabLst>
                <a:tab pos="1355725" algn="l"/>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Jumbo Treyler</a:t>
            </a:r>
            <a:endParaRPr lang="tr-TR" sz="2400" dirty="0">
              <a:latin typeface="Arial" pitchFamily="34" charset="0"/>
              <a:ea typeface="Times New Roman" pitchFamily="18" charset="0"/>
              <a:cs typeface="Times New Roman" pitchFamily="18" charset="0"/>
            </a:endParaRPr>
          </a:p>
          <a:p>
            <a:pPr marL="1371600" marR="0" lvl="3" indent="0" algn="l" defTabSz="914400" rtl="0" eaLnBrk="1" fontAlgn="base" latinLnBrk="0" hangingPunct="1">
              <a:lnSpc>
                <a:spcPct val="100000"/>
              </a:lnSpc>
              <a:spcBef>
                <a:spcPct val="0"/>
              </a:spcBef>
              <a:spcAft>
                <a:spcPct val="0"/>
              </a:spcAft>
              <a:buClrTx/>
              <a:buSzPct val="100000"/>
              <a:tabLst>
                <a:tab pos="1355725"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Jumbo treyler deveboynu olarak adlandırılan ön bölümü ile arka boşluk toplam yükleme hacmi 97 m3 tür. Boyutları içten içe 3.94/2.47/2.55 m ve 9.99/2.47/3.01 m’ dir.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14325" algn="l" defTabSz="914400" rtl="0" eaLnBrk="0" fontAlgn="base" latinLnBrk="0" hangingPunct="0">
              <a:lnSpc>
                <a:spcPct val="100000"/>
              </a:lnSpc>
              <a:spcBef>
                <a:spcPct val="0"/>
              </a:spcBef>
              <a:spcAft>
                <a:spcPct val="0"/>
              </a:spcAft>
              <a:buClrTx/>
              <a:buSzTx/>
              <a:buFontTx/>
              <a:buNone/>
              <a:tabLst>
                <a:tab pos="1355725" algn="l"/>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3" name="Group 12"/>
          <p:cNvGrpSpPr>
            <a:grpSpLocks/>
          </p:cNvGrpSpPr>
          <p:nvPr/>
        </p:nvGrpSpPr>
        <p:grpSpPr bwMode="auto">
          <a:xfrm>
            <a:off x="5027690" y="4725145"/>
            <a:ext cx="4116310" cy="2101284"/>
            <a:chOff x="0" y="0"/>
            <a:chExt cx="3929" cy="2597"/>
          </a:xfrm>
        </p:grpSpPr>
        <p:pic>
          <p:nvPicPr>
            <p:cNvPr id="8213"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 y="90"/>
              <a:ext cx="3809" cy="241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9"/>
            <p:cNvGrpSpPr>
              <a:grpSpLocks/>
            </p:cNvGrpSpPr>
            <p:nvPr/>
          </p:nvGrpSpPr>
          <p:grpSpPr bwMode="auto">
            <a:xfrm>
              <a:off x="60" y="60"/>
              <a:ext cx="3809" cy="2"/>
              <a:chOff x="60" y="60"/>
              <a:chExt cx="3809" cy="2"/>
            </a:xfrm>
          </p:grpSpPr>
          <p:sp>
            <p:nvSpPr>
              <p:cNvPr id="21" name="Freeform 20"/>
              <p:cNvSpPr>
                <a:spLocks/>
              </p:cNvSpPr>
              <p:nvPr/>
            </p:nvSpPr>
            <p:spPr bwMode="auto">
              <a:xfrm>
                <a:off x="60" y="60"/>
                <a:ext cx="3809" cy="2"/>
              </a:xfrm>
              <a:custGeom>
                <a:avLst/>
                <a:gdLst>
                  <a:gd name="T0" fmla="+- 0 60 60"/>
                  <a:gd name="T1" fmla="*/ T0 w 3809"/>
                  <a:gd name="T2" fmla="+- 0 3869 60"/>
                  <a:gd name="T3" fmla="*/ T2 w 3809"/>
                </a:gdLst>
                <a:ahLst/>
                <a:cxnLst>
                  <a:cxn ang="0">
                    <a:pos x="T1" y="0"/>
                  </a:cxn>
                  <a:cxn ang="0">
                    <a:pos x="T3" y="0"/>
                  </a:cxn>
                </a:cxnLst>
                <a:rect l="0" t="0" r="r" b="b"/>
                <a:pathLst>
                  <a:path w="3809">
                    <a:moveTo>
                      <a:pt x="0" y="0"/>
                    </a:moveTo>
                    <a:lnTo>
                      <a:pt x="3809"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15" name="Group 17"/>
            <p:cNvGrpSpPr>
              <a:grpSpLocks/>
            </p:cNvGrpSpPr>
            <p:nvPr/>
          </p:nvGrpSpPr>
          <p:grpSpPr bwMode="auto">
            <a:xfrm>
              <a:off x="30" y="30"/>
              <a:ext cx="2" cy="2537"/>
              <a:chOff x="30" y="30"/>
              <a:chExt cx="2" cy="2537"/>
            </a:xfrm>
          </p:grpSpPr>
          <p:sp>
            <p:nvSpPr>
              <p:cNvPr id="20" name="Freeform 18"/>
              <p:cNvSpPr>
                <a:spLocks/>
              </p:cNvSpPr>
              <p:nvPr/>
            </p:nvSpPr>
            <p:spPr bwMode="auto">
              <a:xfrm>
                <a:off x="30" y="30"/>
                <a:ext cx="2" cy="2537"/>
              </a:xfrm>
              <a:custGeom>
                <a:avLst/>
                <a:gdLst>
                  <a:gd name="T0" fmla="+- 0 30 30"/>
                  <a:gd name="T1" fmla="*/ 30 h 2537"/>
                  <a:gd name="T2" fmla="+- 0 2567 30"/>
                  <a:gd name="T3" fmla="*/ 2567 h 2537"/>
                </a:gdLst>
                <a:ahLst/>
                <a:cxnLst>
                  <a:cxn ang="0">
                    <a:pos x="0" y="T1"/>
                  </a:cxn>
                  <a:cxn ang="0">
                    <a:pos x="0" y="T3"/>
                  </a:cxn>
                </a:cxnLst>
                <a:rect l="0" t="0" r="r" b="b"/>
                <a:pathLst>
                  <a:path h="2537">
                    <a:moveTo>
                      <a:pt x="0" y="0"/>
                    </a:moveTo>
                    <a:lnTo>
                      <a:pt x="0" y="2537"/>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16" name="Group 15"/>
            <p:cNvGrpSpPr>
              <a:grpSpLocks/>
            </p:cNvGrpSpPr>
            <p:nvPr/>
          </p:nvGrpSpPr>
          <p:grpSpPr bwMode="auto">
            <a:xfrm>
              <a:off x="3899" y="30"/>
              <a:ext cx="2" cy="2537"/>
              <a:chOff x="3899" y="30"/>
              <a:chExt cx="2" cy="2537"/>
            </a:xfrm>
          </p:grpSpPr>
          <p:sp>
            <p:nvSpPr>
              <p:cNvPr id="19" name="Freeform 16"/>
              <p:cNvSpPr>
                <a:spLocks/>
              </p:cNvSpPr>
              <p:nvPr/>
            </p:nvSpPr>
            <p:spPr bwMode="auto">
              <a:xfrm>
                <a:off x="3899" y="30"/>
                <a:ext cx="2" cy="2537"/>
              </a:xfrm>
              <a:custGeom>
                <a:avLst/>
                <a:gdLst>
                  <a:gd name="T0" fmla="+- 0 30 30"/>
                  <a:gd name="T1" fmla="*/ 30 h 2537"/>
                  <a:gd name="T2" fmla="+- 0 2567 30"/>
                  <a:gd name="T3" fmla="*/ 2567 h 2537"/>
                </a:gdLst>
                <a:ahLst/>
                <a:cxnLst>
                  <a:cxn ang="0">
                    <a:pos x="0" y="T1"/>
                  </a:cxn>
                  <a:cxn ang="0">
                    <a:pos x="0" y="T3"/>
                  </a:cxn>
                </a:cxnLst>
                <a:rect l="0" t="0" r="r" b="b"/>
                <a:pathLst>
                  <a:path h="2537">
                    <a:moveTo>
                      <a:pt x="0" y="0"/>
                    </a:moveTo>
                    <a:lnTo>
                      <a:pt x="0" y="2537"/>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17" name="Group 13"/>
            <p:cNvGrpSpPr>
              <a:grpSpLocks/>
            </p:cNvGrpSpPr>
            <p:nvPr/>
          </p:nvGrpSpPr>
          <p:grpSpPr bwMode="auto">
            <a:xfrm>
              <a:off x="60" y="2537"/>
              <a:ext cx="3809" cy="2"/>
              <a:chOff x="60" y="2537"/>
              <a:chExt cx="3809" cy="2"/>
            </a:xfrm>
          </p:grpSpPr>
          <p:sp>
            <p:nvSpPr>
              <p:cNvPr id="18" name="Freeform 14"/>
              <p:cNvSpPr>
                <a:spLocks/>
              </p:cNvSpPr>
              <p:nvPr/>
            </p:nvSpPr>
            <p:spPr bwMode="auto">
              <a:xfrm>
                <a:off x="60" y="2537"/>
                <a:ext cx="3809" cy="2"/>
              </a:xfrm>
              <a:custGeom>
                <a:avLst/>
                <a:gdLst>
                  <a:gd name="T0" fmla="+- 0 60 60"/>
                  <a:gd name="T1" fmla="*/ T0 w 3809"/>
                  <a:gd name="T2" fmla="+- 0 3869 60"/>
                  <a:gd name="T3" fmla="*/ T2 w 3809"/>
                </a:gdLst>
                <a:ahLst/>
                <a:cxnLst>
                  <a:cxn ang="0">
                    <a:pos x="T1" y="0"/>
                  </a:cxn>
                  <a:cxn ang="0">
                    <a:pos x="T3" y="0"/>
                  </a:cxn>
                </a:cxnLst>
                <a:rect l="0" t="0" r="r" b="b"/>
                <a:pathLst>
                  <a:path w="3809">
                    <a:moveTo>
                      <a:pt x="0" y="0"/>
                    </a:moveTo>
                    <a:lnTo>
                      <a:pt x="3809"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
        <p:nvSpPr>
          <p:cNvPr id="22" name="Rectangle 23"/>
          <p:cNvSpPr>
            <a:spLocks noChangeArrowheads="1"/>
          </p:cNvSpPr>
          <p:nvPr/>
        </p:nvSpPr>
        <p:spPr bwMode="auto">
          <a:xfrm>
            <a:off x="2263775" y="2106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68845396"/>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16632"/>
            <a:ext cx="9144000" cy="6524863"/>
          </a:xfrm>
          <a:prstGeom prst="rect">
            <a:avLst/>
          </a:prstGeom>
        </p:spPr>
        <p:txBody>
          <a:bodyPr wrap="square">
            <a:spAutoFit/>
          </a:bodyPr>
          <a:lstStyle/>
          <a:p>
            <a:pPr lvl="1"/>
            <a:r>
              <a:rPr lang="en-US" sz="2400" b="1" dirty="0"/>
              <a:t>Yükler</a:t>
            </a:r>
            <a:endParaRPr lang="tr-TR" sz="2400" b="1" dirty="0"/>
          </a:p>
          <a:p>
            <a:r>
              <a:rPr lang="en-US" dirty="0"/>
              <a:t>Kara yolu taşımacılığında yükler üç farklı şekilde sınıflandırılır:</a:t>
            </a:r>
            <a:endParaRPr lang="tr-TR" dirty="0"/>
          </a:p>
          <a:p>
            <a:pPr marL="1200150" lvl="2" indent="-285750">
              <a:buFont typeface="Wingdings" pitchFamily="2" charset="2"/>
              <a:buChar char="Ø"/>
            </a:pPr>
            <a:r>
              <a:rPr lang="en-US" dirty="0"/>
              <a:t>Niteliklerine göre </a:t>
            </a:r>
            <a:r>
              <a:rPr lang="en-US" dirty="0" smtClean="0"/>
              <a:t>yükler</a:t>
            </a:r>
            <a:endParaRPr lang="tr-TR" dirty="0"/>
          </a:p>
          <a:p>
            <a:pPr marL="1200150" lvl="2" indent="-285750">
              <a:buFont typeface="Wingdings" pitchFamily="2" charset="2"/>
              <a:buChar char="Ø"/>
            </a:pPr>
            <a:r>
              <a:rPr lang="en-US" dirty="0" smtClean="0"/>
              <a:t>Araç </a:t>
            </a:r>
            <a:r>
              <a:rPr lang="en-US" dirty="0"/>
              <a:t>kapasitesine göre </a:t>
            </a:r>
            <a:r>
              <a:rPr lang="en-US" dirty="0" smtClean="0"/>
              <a:t>yükler</a:t>
            </a:r>
            <a:endParaRPr lang="tr-TR" dirty="0"/>
          </a:p>
          <a:p>
            <a:pPr marL="1200150" lvl="2" indent="-285750">
              <a:buFont typeface="Wingdings" pitchFamily="2" charset="2"/>
              <a:buChar char="Ø"/>
            </a:pPr>
            <a:r>
              <a:rPr lang="en-US" dirty="0" smtClean="0"/>
              <a:t>Teslim </a:t>
            </a:r>
            <a:r>
              <a:rPr lang="en-US" dirty="0"/>
              <a:t>yerlerine göre </a:t>
            </a:r>
            <a:r>
              <a:rPr lang="en-US" dirty="0" smtClean="0"/>
              <a:t>yükler</a:t>
            </a:r>
            <a:endParaRPr lang="tr-TR" dirty="0"/>
          </a:p>
          <a:p>
            <a:pPr lvl="2"/>
            <a:r>
              <a:rPr lang="en-US" sz="2400" b="1" dirty="0" smtClean="0"/>
              <a:t>Niteliklerine </a:t>
            </a:r>
            <a:r>
              <a:rPr lang="en-US" sz="2400" b="1" dirty="0"/>
              <a:t>Göre Yükler</a:t>
            </a:r>
            <a:endParaRPr lang="tr-TR" sz="2400" b="1" dirty="0"/>
          </a:p>
          <a:p>
            <a:pPr lvl="3"/>
            <a:r>
              <a:rPr lang="en-US" sz="2400" b="1" u="sng" dirty="0"/>
              <a:t>Genel Yükler</a:t>
            </a:r>
            <a:endParaRPr lang="tr-TR" sz="2400" b="1" u="sng" dirty="0"/>
          </a:p>
          <a:p>
            <a:r>
              <a:rPr lang="en-US" sz="2000" dirty="0"/>
              <a:t>Özel bir hizmet veya depolama gerektirmeyen, tehlikeli madde, bozulabilir gıda veya canlı hayvan sınıfına girmeyen kuru ve temiz gönderiye “Genel Yük” denir.</a:t>
            </a:r>
            <a:endParaRPr lang="tr-TR" sz="2000" dirty="0"/>
          </a:p>
          <a:p>
            <a:pPr lvl="3"/>
            <a:r>
              <a:rPr lang="en-US" sz="2400" b="1" u="sng" dirty="0"/>
              <a:t>Özellik Taşıyan Yükler</a:t>
            </a:r>
            <a:endParaRPr lang="tr-TR" sz="2400" b="1" u="sng" dirty="0"/>
          </a:p>
          <a:p>
            <a:r>
              <a:rPr lang="en-US" sz="2400" dirty="0"/>
              <a:t>Kara yolu taşımacılığında bazı yüklerin taşınması özellik arz etmektedir. Bu ürünlerin araçlara yüklenmesi, taşınması ve boşaltılması diğer sıradan yük taşınmasına göre bir takım ilave özellikleri gerektirmektedir</a:t>
            </a:r>
            <a:r>
              <a:rPr lang="en-US" sz="2400" dirty="0" smtClean="0"/>
              <a:t>.</a:t>
            </a:r>
            <a:endParaRPr lang="tr-TR" sz="2400" dirty="0" smtClean="0"/>
          </a:p>
          <a:p>
            <a:r>
              <a:rPr lang="en-US" sz="2400" dirty="0"/>
              <a:t>Uluslar arası kara yolu eşya taşımacılığında özellik taşıyan yükler şunlardır:</a:t>
            </a:r>
            <a:endParaRPr lang="tr-TR" sz="2400" dirty="0"/>
          </a:p>
          <a:p>
            <a:pPr marL="2114550" lvl="4" indent="-285750">
              <a:buFont typeface="Wingdings" pitchFamily="2" charset="2"/>
              <a:buChar char="Ø"/>
            </a:pPr>
            <a:r>
              <a:rPr lang="en-US" sz="2400" dirty="0"/>
              <a:t>Bozulabilir gıda </a:t>
            </a:r>
            <a:r>
              <a:rPr lang="en-US" sz="2400" dirty="0" smtClean="0"/>
              <a:t>maddeleri</a:t>
            </a:r>
            <a:endParaRPr lang="tr-TR" sz="2400" dirty="0"/>
          </a:p>
          <a:p>
            <a:pPr marL="2114550" lvl="4" indent="-285750">
              <a:buFont typeface="Wingdings" pitchFamily="2" charset="2"/>
              <a:buChar char="Ø"/>
            </a:pPr>
            <a:r>
              <a:rPr lang="en-US" sz="2400" dirty="0" smtClean="0"/>
              <a:t>Tehlikeli maddeler</a:t>
            </a:r>
            <a:endParaRPr lang="tr-TR" sz="2400" dirty="0"/>
          </a:p>
          <a:p>
            <a:pPr marL="2114550" lvl="4" indent="-285750">
              <a:buFont typeface="Wingdings" pitchFamily="2" charset="2"/>
              <a:buChar char="Ø"/>
            </a:pPr>
            <a:r>
              <a:rPr lang="en-US" sz="2400" dirty="0" smtClean="0"/>
              <a:t>Canlı </a:t>
            </a:r>
            <a:r>
              <a:rPr lang="en-US" sz="2400" dirty="0"/>
              <a:t>hayvanlar</a:t>
            </a:r>
            <a:endParaRPr lang="tr-TR" sz="2400" dirty="0"/>
          </a:p>
          <a:p>
            <a:endParaRPr lang="tr-TR" dirty="0"/>
          </a:p>
        </p:txBody>
      </p:sp>
    </p:spTree>
    <p:extLst>
      <p:ext uri="{BB962C8B-B14F-4D97-AF65-F5344CB8AC3E}">
        <p14:creationId xmlns:p14="http://schemas.microsoft.com/office/powerpoint/2010/main" val="3841727015"/>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2308324"/>
          </a:xfrm>
          <a:prstGeom prst="rect">
            <a:avLst/>
          </a:prstGeom>
        </p:spPr>
        <p:txBody>
          <a:bodyPr wrap="square">
            <a:spAutoFit/>
          </a:bodyPr>
          <a:lstStyle/>
          <a:p>
            <a:pPr lvl="2"/>
            <a:r>
              <a:rPr lang="en-US" sz="2400" b="1" dirty="0"/>
              <a:t>Araç Kapasitesine Göre Yükler</a:t>
            </a:r>
            <a:endParaRPr lang="tr-TR" sz="2400" b="1" dirty="0"/>
          </a:p>
          <a:p>
            <a:r>
              <a:rPr lang="en-US" sz="2000" dirty="0"/>
              <a:t>Lojistik firma, müşteriye bilgisayar ortamında Resim 1.13’te görülen “Boş Araç Bildirim Formunu” göndererek firmanın taşıtacağı yük çeşidini ve buna göre talep ettiği araç bilgilerini kendisinden ister.</a:t>
            </a:r>
            <a:endParaRPr lang="tr-TR" sz="2000" dirty="0"/>
          </a:p>
          <a:p>
            <a:r>
              <a:rPr lang="en-US" sz="2000" dirty="0" smtClean="0"/>
              <a:t>Lojistik firmaya gelen araç bildirim formu yardımıyla firma, müşterinin yükü doğrultusunda en uygun araç seçimini yapacaktır. Kara yolu eşya taşımacılığında yükler araç kapasitelerine göre iki ana gruba ayrılabilir. Bunlar:</a:t>
            </a:r>
            <a:endParaRPr lang="tr-TR" sz="2000" dirty="0"/>
          </a:p>
        </p:txBody>
      </p:sp>
      <p:sp>
        <p:nvSpPr>
          <p:cNvPr id="3" name="Rectangle 59"/>
          <p:cNvSpPr>
            <a:spLocks noChangeArrowheads="1"/>
          </p:cNvSpPr>
          <p:nvPr/>
        </p:nvSpPr>
        <p:spPr bwMode="auto">
          <a:xfrm>
            <a:off x="-1814184" y="2275249"/>
            <a:ext cx="684076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114550" marR="0" lvl="4" indent="-285750" algn="l" defTabSz="914400" rtl="0" eaLnBrk="1" fontAlgn="base" latinLnBrk="0" hangingPunct="1">
              <a:lnSpc>
                <a:spcPct val="100000"/>
              </a:lnSpc>
              <a:spcBef>
                <a:spcPct val="0"/>
              </a:spcBef>
              <a:spcAft>
                <a:spcPct val="0"/>
              </a:spcAft>
              <a:buClrTx/>
              <a:buSzTx/>
              <a:buFont typeface="Wingdings" pitchFamily="2" charset="2"/>
              <a:buChar char="Ø"/>
              <a:tabLst>
                <a:tab pos="1260475" algn="l"/>
              </a:tabLst>
            </a:pPr>
            <a:r>
              <a:rPr kumimoji="0" lang="en-US" sz="2800" b="0" i="0" u="none" strike="noStrike" cap="none" normalizeH="0" baseline="0" dirty="0" smtClean="0">
                <a:ln>
                  <a:noFill/>
                </a:ln>
                <a:solidFill>
                  <a:schemeClr val="tx1"/>
                </a:solidFill>
                <a:effectLst/>
                <a:latin typeface="Arial" pitchFamily="34" charset="0"/>
                <a:cs typeface="Times New Roman" pitchFamily="18" charset="0"/>
              </a:rPr>
              <a:t>Tam kamyon yükü</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2114550" marR="0" lvl="4" indent="-285750" algn="l" defTabSz="914400" rtl="0" eaLnBrk="0" fontAlgn="base" latinLnBrk="0" hangingPunct="0">
              <a:lnSpc>
                <a:spcPct val="100000"/>
              </a:lnSpc>
              <a:spcBef>
                <a:spcPct val="0"/>
              </a:spcBef>
              <a:spcAft>
                <a:spcPct val="0"/>
              </a:spcAft>
              <a:buClrTx/>
              <a:buSzTx/>
              <a:buFont typeface="Wingdings" pitchFamily="2" charset="2"/>
              <a:buChar char="Ø"/>
              <a:tabLst>
                <a:tab pos="1260475" algn="l"/>
              </a:tabLst>
            </a:pPr>
            <a:r>
              <a:rPr kumimoji="0" lang="en-US" sz="2800" b="0" i="0" u="none" strike="noStrike" cap="none" normalizeH="0" baseline="0" dirty="0" smtClean="0">
                <a:ln>
                  <a:noFill/>
                </a:ln>
                <a:solidFill>
                  <a:schemeClr val="tx1"/>
                </a:solidFill>
                <a:effectLst/>
                <a:latin typeface="Arial" pitchFamily="34" charset="0"/>
                <a:cs typeface="Times New Roman" pitchFamily="18" charset="0"/>
              </a:rPr>
              <a:t>Parsiyel (grupaj) yükler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60475"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1"/>
          <p:cNvGrpSpPr>
            <a:grpSpLocks/>
          </p:cNvGrpSpPr>
          <p:nvPr/>
        </p:nvGrpSpPr>
        <p:grpSpPr bwMode="auto">
          <a:xfrm>
            <a:off x="5940152" y="2240119"/>
            <a:ext cx="2929800" cy="4678680"/>
            <a:chOff x="0" y="0"/>
            <a:chExt cx="7239" cy="7380"/>
          </a:xfrm>
        </p:grpSpPr>
        <p:pic>
          <p:nvPicPr>
            <p:cNvPr id="9274" name="Picture 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 y="156"/>
              <a:ext cx="6926" cy="70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6"/>
            <p:cNvGrpSpPr>
              <a:grpSpLocks/>
            </p:cNvGrpSpPr>
            <p:nvPr/>
          </p:nvGrpSpPr>
          <p:grpSpPr bwMode="auto">
            <a:xfrm>
              <a:off x="24" y="12"/>
              <a:ext cx="2" cy="144"/>
              <a:chOff x="24" y="12"/>
              <a:chExt cx="2" cy="144"/>
            </a:xfrm>
          </p:grpSpPr>
          <p:sp>
            <p:nvSpPr>
              <p:cNvPr id="9277" name="Freeform 57"/>
              <p:cNvSpPr>
                <a:spLocks/>
              </p:cNvSpPr>
              <p:nvPr/>
            </p:nvSpPr>
            <p:spPr bwMode="auto">
              <a:xfrm>
                <a:off x="24" y="12"/>
                <a:ext cx="2" cy="144"/>
              </a:xfrm>
              <a:custGeom>
                <a:avLst/>
                <a:gdLst>
                  <a:gd name="T0" fmla="+- 0 12 12"/>
                  <a:gd name="T1" fmla="*/ 12 h 144"/>
                  <a:gd name="T2" fmla="+- 0 156 12"/>
                  <a:gd name="T3" fmla="*/ 156 h 144"/>
                </a:gdLst>
                <a:ahLst/>
                <a:cxnLst>
                  <a:cxn ang="0">
                    <a:pos x="0" y="T1"/>
                  </a:cxn>
                  <a:cxn ang="0">
                    <a:pos x="0" y="T3"/>
                  </a:cxn>
                </a:cxnLst>
                <a:rect l="0" t="0" r="r" b="b"/>
                <a:pathLst>
                  <a:path h="144">
                    <a:moveTo>
                      <a:pt x="0" y="0"/>
                    </a:moveTo>
                    <a:lnTo>
                      <a:pt x="0" y="144"/>
                    </a:lnTo>
                  </a:path>
                </a:pathLst>
              </a:custGeom>
              <a:noFill/>
              <a:ln w="152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6" name="Group 54"/>
            <p:cNvGrpSpPr>
              <a:grpSpLocks/>
            </p:cNvGrpSpPr>
            <p:nvPr/>
          </p:nvGrpSpPr>
          <p:grpSpPr bwMode="auto">
            <a:xfrm>
              <a:off x="12" y="24"/>
              <a:ext cx="144" cy="2"/>
              <a:chOff x="12" y="24"/>
              <a:chExt cx="144" cy="2"/>
            </a:xfrm>
          </p:grpSpPr>
          <p:sp>
            <p:nvSpPr>
              <p:cNvPr id="9276" name="Freeform 55"/>
              <p:cNvSpPr>
                <a:spLocks/>
              </p:cNvSpPr>
              <p:nvPr/>
            </p:nvSpPr>
            <p:spPr bwMode="auto">
              <a:xfrm>
                <a:off x="12" y="24"/>
                <a:ext cx="144" cy="2"/>
              </a:xfrm>
              <a:custGeom>
                <a:avLst/>
                <a:gdLst>
                  <a:gd name="T0" fmla="+- 0 12 12"/>
                  <a:gd name="T1" fmla="*/ T0 w 144"/>
                  <a:gd name="T2" fmla="+- 0 156 12"/>
                  <a:gd name="T3" fmla="*/ T2 w 144"/>
                </a:gdLst>
                <a:ahLst/>
                <a:cxnLst>
                  <a:cxn ang="0">
                    <a:pos x="T1" y="0"/>
                  </a:cxn>
                  <a:cxn ang="0">
                    <a:pos x="T3" y="0"/>
                  </a:cxn>
                </a:cxnLst>
                <a:rect l="0" t="0" r="r" b="b"/>
                <a:pathLst>
                  <a:path w="144">
                    <a:moveTo>
                      <a:pt x="0" y="0"/>
                    </a:moveTo>
                    <a:lnTo>
                      <a:pt x="144" y="0"/>
                    </a:lnTo>
                  </a:path>
                </a:pathLst>
              </a:custGeom>
              <a:noFill/>
              <a:ln w="15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7" name="Group 52"/>
            <p:cNvGrpSpPr>
              <a:grpSpLocks/>
            </p:cNvGrpSpPr>
            <p:nvPr/>
          </p:nvGrpSpPr>
          <p:grpSpPr bwMode="auto">
            <a:xfrm>
              <a:off x="84" y="60"/>
              <a:ext cx="2" cy="96"/>
              <a:chOff x="84" y="60"/>
              <a:chExt cx="2" cy="96"/>
            </a:xfrm>
          </p:grpSpPr>
          <p:sp>
            <p:nvSpPr>
              <p:cNvPr id="9275" name="Freeform 53"/>
              <p:cNvSpPr>
                <a:spLocks/>
              </p:cNvSpPr>
              <p:nvPr/>
            </p:nvSpPr>
            <p:spPr bwMode="auto">
              <a:xfrm>
                <a:off x="84" y="60"/>
                <a:ext cx="2" cy="96"/>
              </a:xfrm>
              <a:custGeom>
                <a:avLst/>
                <a:gdLst>
                  <a:gd name="T0" fmla="+- 0 60 60"/>
                  <a:gd name="T1" fmla="*/ 60 h 96"/>
                  <a:gd name="T2" fmla="+- 0 156 60"/>
                  <a:gd name="T3" fmla="*/ 156 h 96"/>
                </a:gdLst>
                <a:ahLst/>
                <a:cxnLst>
                  <a:cxn ang="0">
                    <a:pos x="0" y="T1"/>
                  </a:cxn>
                  <a:cxn ang="0">
                    <a:pos x="0" y="T3"/>
                  </a:cxn>
                </a:cxnLst>
                <a:rect l="0" t="0" r="r" b="b"/>
                <a:pathLst>
                  <a:path h="96">
                    <a:moveTo>
                      <a:pt x="0" y="0"/>
                    </a:moveTo>
                    <a:lnTo>
                      <a:pt x="0" y="96"/>
                    </a:lnTo>
                  </a:path>
                </a:pathLst>
              </a:custGeom>
              <a:noFill/>
              <a:ln w="303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8" name="Group 50"/>
            <p:cNvGrpSpPr>
              <a:grpSpLocks/>
            </p:cNvGrpSpPr>
            <p:nvPr/>
          </p:nvGrpSpPr>
          <p:grpSpPr bwMode="auto">
            <a:xfrm>
              <a:off x="60" y="84"/>
              <a:ext cx="96" cy="2"/>
              <a:chOff x="60" y="84"/>
              <a:chExt cx="96" cy="2"/>
            </a:xfrm>
          </p:grpSpPr>
          <p:sp>
            <p:nvSpPr>
              <p:cNvPr id="9273" name="Freeform 51"/>
              <p:cNvSpPr>
                <a:spLocks/>
              </p:cNvSpPr>
              <p:nvPr/>
            </p:nvSpPr>
            <p:spPr bwMode="auto">
              <a:xfrm>
                <a:off x="60" y="84"/>
                <a:ext cx="96" cy="2"/>
              </a:xfrm>
              <a:custGeom>
                <a:avLst/>
                <a:gdLst>
                  <a:gd name="T0" fmla="+- 0 60 60"/>
                  <a:gd name="T1" fmla="*/ T0 w 96"/>
                  <a:gd name="T2" fmla="+- 0 156 60"/>
                  <a:gd name="T3" fmla="*/ T2 w 96"/>
                </a:gdLst>
                <a:ahLst/>
                <a:cxnLst>
                  <a:cxn ang="0">
                    <a:pos x="T1" y="0"/>
                  </a:cxn>
                  <a:cxn ang="0">
                    <a:pos x="T3" y="0"/>
                  </a:cxn>
                </a:cxnLst>
                <a:rect l="0" t="0" r="r" b="b"/>
                <a:pathLst>
                  <a:path w="96">
                    <a:moveTo>
                      <a:pt x="0" y="0"/>
                    </a:moveTo>
                    <a:lnTo>
                      <a:pt x="96" y="0"/>
                    </a:lnTo>
                  </a:path>
                </a:pathLst>
              </a:custGeom>
              <a:noFill/>
              <a:ln w="303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9" name="Group 48"/>
            <p:cNvGrpSpPr>
              <a:grpSpLocks/>
            </p:cNvGrpSpPr>
            <p:nvPr/>
          </p:nvGrpSpPr>
          <p:grpSpPr bwMode="auto">
            <a:xfrm>
              <a:off x="156" y="24"/>
              <a:ext cx="6927" cy="2"/>
              <a:chOff x="156" y="24"/>
              <a:chExt cx="6927" cy="2"/>
            </a:xfrm>
          </p:grpSpPr>
          <p:sp>
            <p:nvSpPr>
              <p:cNvPr id="9272" name="Freeform 49"/>
              <p:cNvSpPr>
                <a:spLocks/>
              </p:cNvSpPr>
              <p:nvPr/>
            </p:nvSpPr>
            <p:spPr bwMode="auto">
              <a:xfrm>
                <a:off x="156" y="24"/>
                <a:ext cx="6927" cy="2"/>
              </a:xfrm>
              <a:custGeom>
                <a:avLst/>
                <a:gdLst>
                  <a:gd name="T0" fmla="+- 0 156 156"/>
                  <a:gd name="T1" fmla="*/ T0 w 6927"/>
                  <a:gd name="T2" fmla="+- 0 7082 156"/>
                  <a:gd name="T3" fmla="*/ T2 w 6927"/>
                </a:gdLst>
                <a:ahLst/>
                <a:cxnLst>
                  <a:cxn ang="0">
                    <a:pos x="T1" y="0"/>
                  </a:cxn>
                  <a:cxn ang="0">
                    <a:pos x="T3" y="0"/>
                  </a:cxn>
                </a:cxnLst>
                <a:rect l="0" t="0" r="r" b="b"/>
                <a:pathLst>
                  <a:path w="6927">
                    <a:moveTo>
                      <a:pt x="0" y="0"/>
                    </a:moveTo>
                    <a:lnTo>
                      <a:pt x="6926" y="0"/>
                    </a:lnTo>
                  </a:path>
                </a:pathLst>
              </a:custGeom>
              <a:noFill/>
              <a:ln w="15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10" name="Group 46"/>
            <p:cNvGrpSpPr>
              <a:grpSpLocks/>
            </p:cNvGrpSpPr>
            <p:nvPr/>
          </p:nvGrpSpPr>
          <p:grpSpPr bwMode="auto">
            <a:xfrm>
              <a:off x="156" y="84"/>
              <a:ext cx="6927" cy="2"/>
              <a:chOff x="156" y="84"/>
              <a:chExt cx="6927" cy="2"/>
            </a:xfrm>
          </p:grpSpPr>
          <p:sp>
            <p:nvSpPr>
              <p:cNvPr id="9271" name="Freeform 47"/>
              <p:cNvSpPr>
                <a:spLocks/>
              </p:cNvSpPr>
              <p:nvPr/>
            </p:nvSpPr>
            <p:spPr bwMode="auto">
              <a:xfrm>
                <a:off x="156" y="84"/>
                <a:ext cx="6927" cy="2"/>
              </a:xfrm>
              <a:custGeom>
                <a:avLst/>
                <a:gdLst>
                  <a:gd name="T0" fmla="+- 0 156 156"/>
                  <a:gd name="T1" fmla="*/ T0 w 6927"/>
                  <a:gd name="T2" fmla="+- 0 7082 156"/>
                  <a:gd name="T3" fmla="*/ T2 w 6927"/>
                </a:gdLst>
                <a:ahLst/>
                <a:cxnLst>
                  <a:cxn ang="0">
                    <a:pos x="T1" y="0"/>
                  </a:cxn>
                  <a:cxn ang="0">
                    <a:pos x="T3" y="0"/>
                  </a:cxn>
                </a:cxnLst>
                <a:rect l="0" t="0" r="r" b="b"/>
                <a:pathLst>
                  <a:path w="6927">
                    <a:moveTo>
                      <a:pt x="0" y="0"/>
                    </a:moveTo>
                    <a:lnTo>
                      <a:pt x="6926" y="0"/>
                    </a:lnTo>
                  </a:path>
                </a:pathLst>
              </a:custGeom>
              <a:noFill/>
              <a:ln w="303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11" name="Group 44"/>
            <p:cNvGrpSpPr>
              <a:grpSpLocks/>
            </p:cNvGrpSpPr>
            <p:nvPr/>
          </p:nvGrpSpPr>
          <p:grpSpPr bwMode="auto">
            <a:xfrm>
              <a:off x="156" y="144"/>
              <a:ext cx="6927" cy="2"/>
              <a:chOff x="156" y="144"/>
              <a:chExt cx="6927" cy="2"/>
            </a:xfrm>
          </p:grpSpPr>
          <p:sp>
            <p:nvSpPr>
              <p:cNvPr id="9270" name="Freeform 45"/>
              <p:cNvSpPr>
                <a:spLocks/>
              </p:cNvSpPr>
              <p:nvPr/>
            </p:nvSpPr>
            <p:spPr bwMode="auto">
              <a:xfrm>
                <a:off x="156" y="144"/>
                <a:ext cx="6927" cy="2"/>
              </a:xfrm>
              <a:custGeom>
                <a:avLst/>
                <a:gdLst>
                  <a:gd name="T0" fmla="+- 0 156 156"/>
                  <a:gd name="T1" fmla="*/ T0 w 6927"/>
                  <a:gd name="T2" fmla="+- 0 7082 156"/>
                  <a:gd name="T3" fmla="*/ T2 w 6927"/>
                </a:gdLst>
                <a:ahLst/>
                <a:cxnLst>
                  <a:cxn ang="0">
                    <a:pos x="T1" y="0"/>
                  </a:cxn>
                  <a:cxn ang="0">
                    <a:pos x="T3" y="0"/>
                  </a:cxn>
                </a:cxnLst>
                <a:rect l="0" t="0" r="r" b="b"/>
                <a:pathLst>
                  <a:path w="6927">
                    <a:moveTo>
                      <a:pt x="0" y="0"/>
                    </a:moveTo>
                    <a:lnTo>
                      <a:pt x="6926" y="0"/>
                    </a:lnTo>
                  </a:path>
                </a:pathLst>
              </a:custGeom>
              <a:noFill/>
              <a:ln w="15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12" name="Group 42"/>
            <p:cNvGrpSpPr>
              <a:grpSpLocks/>
            </p:cNvGrpSpPr>
            <p:nvPr/>
          </p:nvGrpSpPr>
          <p:grpSpPr bwMode="auto">
            <a:xfrm>
              <a:off x="7214" y="12"/>
              <a:ext cx="2" cy="144"/>
              <a:chOff x="7214" y="12"/>
              <a:chExt cx="2" cy="144"/>
            </a:xfrm>
          </p:grpSpPr>
          <p:sp>
            <p:nvSpPr>
              <p:cNvPr id="9269" name="Freeform 43"/>
              <p:cNvSpPr>
                <a:spLocks/>
              </p:cNvSpPr>
              <p:nvPr/>
            </p:nvSpPr>
            <p:spPr bwMode="auto">
              <a:xfrm>
                <a:off x="7214" y="12"/>
                <a:ext cx="2" cy="144"/>
              </a:xfrm>
              <a:custGeom>
                <a:avLst/>
                <a:gdLst>
                  <a:gd name="T0" fmla="+- 0 12 12"/>
                  <a:gd name="T1" fmla="*/ 12 h 144"/>
                  <a:gd name="T2" fmla="+- 0 156 12"/>
                  <a:gd name="T3" fmla="*/ 156 h 144"/>
                </a:gdLst>
                <a:ahLst/>
                <a:cxnLst>
                  <a:cxn ang="0">
                    <a:pos x="0" y="T1"/>
                  </a:cxn>
                  <a:cxn ang="0">
                    <a:pos x="0" y="T3"/>
                  </a:cxn>
                </a:cxnLst>
                <a:rect l="0" t="0" r="r" b="b"/>
                <a:pathLst>
                  <a:path h="144">
                    <a:moveTo>
                      <a:pt x="0" y="0"/>
                    </a:moveTo>
                    <a:lnTo>
                      <a:pt x="0" y="144"/>
                    </a:lnTo>
                  </a:path>
                </a:pathLst>
              </a:custGeom>
              <a:noFill/>
              <a:ln w="15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13" name="Group 40"/>
            <p:cNvGrpSpPr>
              <a:grpSpLocks/>
            </p:cNvGrpSpPr>
            <p:nvPr/>
          </p:nvGrpSpPr>
          <p:grpSpPr bwMode="auto">
            <a:xfrm>
              <a:off x="7082" y="24"/>
              <a:ext cx="144" cy="2"/>
              <a:chOff x="7082" y="24"/>
              <a:chExt cx="144" cy="2"/>
            </a:xfrm>
          </p:grpSpPr>
          <p:sp>
            <p:nvSpPr>
              <p:cNvPr id="9268" name="Freeform 41"/>
              <p:cNvSpPr>
                <a:spLocks/>
              </p:cNvSpPr>
              <p:nvPr/>
            </p:nvSpPr>
            <p:spPr bwMode="auto">
              <a:xfrm>
                <a:off x="7082" y="24"/>
                <a:ext cx="144" cy="2"/>
              </a:xfrm>
              <a:custGeom>
                <a:avLst/>
                <a:gdLst>
                  <a:gd name="T0" fmla="+- 0 7082 7082"/>
                  <a:gd name="T1" fmla="*/ T0 w 144"/>
                  <a:gd name="T2" fmla="+- 0 7226 7082"/>
                  <a:gd name="T3" fmla="*/ T2 w 144"/>
                </a:gdLst>
                <a:ahLst/>
                <a:cxnLst>
                  <a:cxn ang="0">
                    <a:pos x="T1" y="0"/>
                  </a:cxn>
                  <a:cxn ang="0">
                    <a:pos x="T3" y="0"/>
                  </a:cxn>
                </a:cxnLst>
                <a:rect l="0" t="0" r="r" b="b"/>
                <a:pathLst>
                  <a:path w="144">
                    <a:moveTo>
                      <a:pt x="0" y="0"/>
                    </a:moveTo>
                    <a:lnTo>
                      <a:pt x="144" y="0"/>
                    </a:lnTo>
                  </a:path>
                </a:pathLst>
              </a:custGeom>
              <a:noFill/>
              <a:ln w="15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14" name="Group 38"/>
            <p:cNvGrpSpPr>
              <a:grpSpLocks/>
            </p:cNvGrpSpPr>
            <p:nvPr/>
          </p:nvGrpSpPr>
          <p:grpSpPr bwMode="auto">
            <a:xfrm>
              <a:off x="7154" y="60"/>
              <a:ext cx="2" cy="96"/>
              <a:chOff x="7154" y="60"/>
              <a:chExt cx="2" cy="96"/>
            </a:xfrm>
          </p:grpSpPr>
          <p:sp>
            <p:nvSpPr>
              <p:cNvPr id="9267" name="Freeform 39"/>
              <p:cNvSpPr>
                <a:spLocks/>
              </p:cNvSpPr>
              <p:nvPr/>
            </p:nvSpPr>
            <p:spPr bwMode="auto">
              <a:xfrm>
                <a:off x="7154" y="60"/>
                <a:ext cx="2" cy="96"/>
              </a:xfrm>
              <a:custGeom>
                <a:avLst/>
                <a:gdLst>
                  <a:gd name="T0" fmla="+- 0 60 60"/>
                  <a:gd name="T1" fmla="*/ 60 h 96"/>
                  <a:gd name="T2" fmla="+- 0 156 60"/>
                  <a:gd name="T3" fmla="*/ 156 h 96"/>
                </a:gdLst>
                <a:ahLst/>
                <a:cxnLst>
                  <a:cxn ang="0">
                    <a:pos x="0" y="T1"/>
                  </a:cxn>
                  <a:cxn ang="0">
                    <a:pos x="0" y="T3"/>
                  </a:cxn>
                </a:cxnLst>
                <a:rect l="0" t="0" r="r" b="b"/>
                <a:pathLst>
                  <a:path h="96">
                    <a:moveTo>
                      <a:pt x="0" y="0"/>
                    </a:moveTo>
                    <a:lnTo>
                      <a:pt x="0" y="96"/>
                    </a:lnTo>
                  </a:path>
                </a:pathLst>
              </a:custGeom>
              <a:noFill/>
              <a:ln w="303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15" name="Group 36"/>
            <p:cNvGrpSpPr>
              <a:grpSpLocks/>
            </p:cNvGrpSpPr>
            <p:nvPr/>
          </p:nvGrpSpPr>
          <p:grpSpPr bwMode="auto">
            <a:xfrm>
              <a:off x="7082" y="84"/>
              <a:ext cx="96" cy="2"/>
              <a:chOff x="7082" y="84"/>
              <a:chExt cx="96" cy="2"/>
            </a:xfrm>
          </p:grpSpPr>
          <p:sp>
            <p:nvSpPr>
              <p:cNvPr id="9266" name="Freeform 37"/>
              <p:cNvSpPr>
                <a:spLocks/>
              </p:cNvSpPr>
              <p:nvPr/>
            </p:nvSpPr>
            <p:spPr bwMode="auto">
              <a:xfrm>
                <a:off x="7082" y="84"/>
                <a:ext cx="96" cy="2"/>
              </a:xfrm>
              <a:custGeom>
                <a:avLst/>
                <a:gdLst>
                  <a:gd name="T0" fmla="+- 0 7082 7082"/>
                  <a:gd name="T1" fmla="*/ T0 w 96"/>
                  <a:gd name="T2" fmla="+- 0 7178 7082"/>
                  <a:gd name="T3" fmla="*/ T2 w 96"/>
                </a:gdLst>
                <a:ahLst/>
                <a:cxnLst>
                  <a:cxn ang="0">
                    <a:pos x="T1" y="0"/>
                  </a:cxn>
                  <a:cxn ang="0">
                    <a:pos x="T3" y="0"/>
                  </a:cxn>
                </a:cxnLst>
                <a:rect l="0" t="0" r="r" b="b"/>
                <a:pathLst>
                  <a:path w="96">
                    <a:moveTo>
                      <a:pt x="0" y="0"/>
                    </a:moveTo>
                    <a:lnTo>
                      <a:pt x="96" y="0"/>
                    </a:lnTo>
                  </a:path>
                </a:pathLst>
              </a:custGeom>
              <a:noFill/>
              <a:ln w="303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16" name="Group 34"/>
            <p:cNvGrpSpPr>
              <a:grpSpLocks/>
            </p:cNvGrpSpPr>
            <p:nvPr/>
          </p:nvGrpSpPr>
          <p:grpSpPr bwMode="auto">
            <a:xfrm>
              <a:off x="24" y="156"/>
              <a:ext cx="2" cy="7068"/>
              <a:chOff x="24" y="156"/>
              <a:chExt cx="2" cy="7068"/>
            </a:xfrm>
          </p:grpSpPr>
          <p:sp>
            <p:nvSpPr>
              <p:cNvPr id="9265" name="Freeform 35"/>
              <p:cNvSpPr>
                <a:spLocks/>
              </p:cNvSpPr>
              <p:nvPr/>
            </p:nvSpPr>
            <p:spPr bwMode="auto">
              <a:xfrm>
                <a:off x="24" y="156"/>
                <a:ext cx="2" cy="7068"/>
              </a:xfrm>
              <a:custGeom>
                <a:avLst/>
                <a:gdLst>
                  <a:gd name="T0" fmla="+- 0 156 156"/>
                  <a:gd name="T1" fmla="*/ 156 h 7068"/>
                  <a:gd name="T2" fmla="+- 0 7224 156"/>
                  <a:gd name="T3" fmla="*/ 7224 h 7068"/>
                </a:gdLst>
                <a:ahLst/>
                <a:cxnLst>
                  <a:cxn ang="0">
                    <a:pos x="0" y="T1"/>
                  </a:cxn>
                  <a:cxn ang="0">
                    <a:pos x="0" y="T3"/>
                  </a:cxn>
                </a:cxnLst>
                <a:rect l="0" t="0" r="r" b="b"/>
                <a:pathLst>
                  <a:path h="7068">
                    <a:moveTo>
                      <a:pt x="0" y="0"/>
                    </a:moveTo>
                    <a:lnTo>
                      <a:pt x="0" y="7068"/>
                    </a:lnTo>
                  </a:path>
                </a:pathLst>
              </a:custGeom>
              <a:noFill/>
              <a:ln w="152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17" name="Group 32"/>
            <p:cNvGrpSpPr>
              <a:grpSpLocks/>
            </p:cNvGrpSpPr>
            <p:nvPr/>
          </p:nvGrpSpPr>
          <p:grpSpPr bwMode="auto">
            <a:xfrm>
              <a:off x="84" y="156"/>
              <a:ext cx="2" cy="7068"/>
              <a:chOff x="84" y="156"/>
              <a:chExt cx="2" cy="7068"/>
            </a:xfrm>
          </p:grpSpPr>
          <p:sp>
            <p:nvSpPr>
              <p:cNvPr id="9264" name="Freeform 33"/>
              <p:cNvSpPr>
                <a:spLocks/>
              </p:cNvSpPr>
              <p:nvPr/>
            </p:nvSpPr>
            <p:spPr bwMode="auto">
              <a:xfrm>
                <a:off x="84" y="156"/>
                <a:ext cx="2" cy="7068"/>
              </a:xfrm>
              <a:custGeom>
                <a:avLst/>
                <a:gdLst>
                  <a:gd name="T0" fmla="+- 0 156 156"/>
                  <a:gd name="T1" fmla="*/ 156 h 7068"/>
                  <a:gd name="T2" fmla="+- 0 7224 156"/>
                  <a:gd name="T3" fmla="*/ 7224 h 7068"/>
                </a:gdLst>
                <a:ahLst/>
                <a:cxnLst>
                  <a:cxn ang="0">
                    <a:pos x="0" y="T1"/>
                  </a:cxn>
                  <a:cxn ang="0">
                    <a:pos x="0" y="T3"/>
                  </a:cxn>
                </a:cxnLst>
                <a:rect l="0" t="0" r="r" b="b"/>
                <a:pathLst>
                  <a:path h="7068">
                    <a:moveTo>
                      <a:pt x="0" y="0"/>
                    </a:moveTo>
                    <a:lnTo>
                      <a:pt x="0" y="7068"/>
                    </a:lnTo>
                  </a:path>
                </a:pathLst>
              </a:custGeom>
              <a:noFill/>
              <a:ln w="303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18" name="Group 30"/>
            <p:cNvGrpSpPr>
              <a:grpSpLocks/>
            </p:cNvGrpSpPr>
            <p:nvPr/>
          </p:nvGrpSpPr>
          <p:grpSpPr bwMode="auto">
            <a:xfrm>
              <a:off x="144" y="132"/>
              <a:ext cx="2" cy="7116"/>
              <a:chOff x="144" y="132"/>
              <a:chExt cx="2" cy="7116"/>
            </a:xfrm>
          </p:grpSpPr>
          <p:sp>
            <p:nvSpPr>
              <p:cNvPr id="9263" name="Freeform 31"/>
              <p:cNvSpPr>
                <a:spLocks/>
              </p:cNvSpPr>
              <p:nvPr/>
            </p:nvSpPr>
            <p:spPr bwMode="auto">
              <a:xfrm>
                <a:off x="144" y="132"/>
                <a:ext cx="2" cy="7116"/>
              </a:xfrm>
              <a:custGeom>
                <a:avLst/>
                <a:gdLst>
                  <a:gd name="T0" fmla="+- 0 132 132"/>
                  <a:gd name="T1" fmla="*/ 132 h 7116"/>
                  <a:gd name="T2" fmla="+- 0 7248 132"/>
                  <a:gd name="T3" fmla="*/ 7248 h 7116"/>
                </a:gdLst>
                <a:ahLst/>
                <a:cxnLst>
                  <a:cxn ang="0">
                    <a:pos x="0" y="T1"/>
                  </a:cxn>
                  <a:cxn ang="0">
                    <a:pos x="0" y="T3"/>
                  </a:cxn>
                </a:cxnLst>
                <a:rect l="0" t="0" r="r" b="b"/>
                <a:pathLst>
                  <a:path h="7116">
                    <a:moveTo>
                      <a:pt x="0" y="0"/>
                    </a:moveTo>
                    <a:lnTo>
                      <a:pt x="0" y="7116"/>
                    </a:lnTo>
                  </a:path>
                </a:pathLst>
              </a:custGeom>
              <a:noFill/>
              <a:ln w="152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19" name="Group 28"/>
            <p:cNvGrpSpPr>
              <a:grpSpLocks/>
            </p:cNvGrpSpPr>
            <p:nvPr/>
          </p:nvGrpSpPr>
          <p:grpSpPr bwMode="auto">
            <a:xfrm>
              <a:off x="7214" y="156"/>
              <a:ext cx="2" cy="7068"/>
              <a:chOff x="7214" y="156"/>
              <a:chExt cx="2" cy="7068"/>
            </a:xfrm>
          </p:grpSpPr>
          <p:sp>
            <p:nvSpPr>
              <p:cNvPr id="9262" name="Freeform 29"/>
              <p:cNvSpPr>
                <a:spLocks/>
              </p:cNvSpPr>
              <p:nvPr/>
            </p:nvSpPr>
            <p:spPr bwMode="auto">
              <a:xfrm>
                <a:off x="7214" y="156"/>
                <a:ext cx="2" cy="7068"/>
              </a:xfrm>
              <a:custGeom>
                <a:avLst/>
                <a:gdLst>
                  <a:gd name="T0" fmla="+- 0 156 156"/>
                  <a:gd name="T1" fmla="*/ 156 h 7068"/>
                  <a:gd name="T2" fmla="+- 0 7224 156"/>
                  <a:gd name="T3" fmla="*/ 7224 h 7068"/>
                </a:gdLst>
                <a:ahLst/>
                <a:cxnLst>
                  <a:cxn ang="0">
                    <a:pos x="0" y="T1"/>
                  </a:cxn>
                  <a:cxn ang="0">
                    <a:pos x="0" y="T3"/>
                  </a:cxn>
                </a:cxnLst>
                <a:rect l="0" t="0" r="r" b="b"/>
                <a:pathLst>
                  <a:path h="7068">
                    <a:moveTo>
                      <a:pt x="0" y="0"/>
                    </a:moveTo>
                    <a:lnTo>
                      <a:pt x="0" y="7068"/>
                    </a:lnTo>
                  </a:path>
                </a:pathLst>
              </a:custGeom>
              <a:noFill/>
              <a:ln w="15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20" name="Group 26"/>
            <p:cNvGrpSpPr>
              <a:grpSpLocks/>
            </p:cNvGrpSpPr>
            <p:nvPr/>
          </p:nvGrpSpPr>
          <p:grpSpPr bwMode="auto">
            <a:xfrm>
              <a:off x="7154" y="156"/>
              <a:ext cx="2" cy="7068"/>
              <a:chOff x="7154" y="156"/>
              <a:chExt cx="2" cy="7068"/>
            </a:xfrm>
          </p:grpSpPr>
          <p:sp>
            <p:nvSpPr>
              <p:cNvPr id="9261" name="Freeform 27"/>
              <p:cNvSpPr>
                <a:spLocks/>
              </p:cNvSpPr>
              <p:nvPr/>
            </p:nvSpPr>
            <p:spPr bwMode="auto">
              <a:xfrm>
                <a:off x="7154" y="156"/>
                <a:ext cx="2" cy="7068"/>
              </a:xfrm>
              <a:custGeom>
                <a:avLst/>
                <a:gdLst>
                  <a:gd name="T0" fmla="+- 0 156 156"/>
                  <a:gd name="T1" fmla="*/ 156 h 7068"/>
                  <a:gd name="T2" fmla="+- 0 7224 156"/>
                  <a:gd name="T3" fmla="*/ 7224 h 7068"/>
                </a:gdLst>
                <a:ahLst/>
                <a:cxnLst>
                  <a:cxn ang="0">
                    <a:pos x="0" y="T1"/>
                  </a:cxn>
                  <a:cxn ang="0">
                    <a:pos x="0" y="T3"/>
                  </a:cxn>
                </a:cxnLst>
                <a:rect l="0" t="0" r="r" b="b"/>
                <a:pathLst>
                  <a:path h="7068">
                    <a:moveTo>
                      <a:pt x="0" y="0"/>
                    </a:moveTo>
                    <a:lnTo>
                      <a:pt x="0" y="7068"/>
                    </a:lnTo>
                  </a:path>
                </a:pathLst>
              </a:custGeom>
              <a:noFill/>
              <a:ln w="303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21" name="Group 24"/>
            <p:cNvGrpSpPr>
              <a:grpSpLocks/>
            </p:cNvGrpSpPr>
            <p:nvPr/>
          </p:nvGrpSpPr>
          <p:grpSpPr bwMode="auto">
            <a:xfrm>
              <a:off x="7094" y="132"/>
              <a:ext cx="2" cy="7116"/>
              <a:chOff x="7094" y="132"/>
              <a:chExt cx="2" cy="7116"/>
            </a:xfrm>
          </p:grpSpPr>
          <p:sp>
            <p:nvSpPr>
              <p:cNvPr id="9260" name="Freeform 25"/>
              <p:cNvSpPr>
                <a:spLocks/>
              </p:cNvSpPr>
              <p:nvPr/>
            </p:nvSpPr>
            <p:spPr bwMode="auto">
              <a:xfrm>
                <a:off x="7094" y="132"/>
                <a:ext cx="2" cy="7116"/>
              </a:xfrm>
              <a:custGeom>
                <a:avLst/>
                <a:gdLst>
                  <a:gd name="T0" fmla="+- 0 132 132"/>
                  <a:gd name="T1" fmla="*/ 132 h 7116"/>
                  <a:gd name="T2" fmla="+- 0 7248 132"/>
                  <a:gd name="T3" fmla="*/ 7248 h 7116"/>
                </a:gdLst>
                <a:ahLst/>
                <a:cxnLst>
                  <a:cxn ang="0">
                    <a:pos x="0" y="T1"/>
                  </a:cxn>
                  <a:cxn ang="0">
                    <a:pos x="0" y="T3"/>
                  </a:cxn>
                </a:cxnLst>
                <a:rect l="0" t="0" r="r" b="b"/>
                <a:pathLst>
                  <a:path h="7116">
                    <a:moveTo>
                      <a:pt x="0" y="0"/>
                    </a:moveTo>
                    <a:lnTo>
                      <a:pt x="0" y="7116"/>
                    </a:lnTo>
                  </a:path>
                </a:pathLst>
              </a:custGeom>
              <a:noFill/>
              <a:ln w="15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22" name="Group 22"/>
            <p:cNvGrpSpPr>
              <a:grpSpLocks/>
            </p:cNvGrpSpPr>
            <p:nvPr/>
          </p:nvGrpSpPr>
          <p:grpSpPr bwMode="auto">
            <a:xfrm>
              <a:off x="24" y="7224"/>
              <a:ext cx="2" cy="144"/>
              <a:chOff x="24" y="7224"/>
              <a:chExt cx="2" cy="144"/>
            </a:xfrm>
          </p:grpSpPr>
          <p:sp>
            <p:nvSpPr>
              <p:cNvPr id="9259" name="Freeform 23"/>
              <p:cNvSpPr>
                <a:spLocks/>
              </p:cNvSpPr>
              <p:nvPr/>
            </p:nvSpPr>
            <p:spPr bwMode="auto">
              <a:xfrm>
                <a:off x="24" y="7224"/>
                <a:ext cx="2" cy="144"/>
              </a:xfrm>
              <a:custGeom>
                <a:avLst/>
                <a:gdLst>
                  <a:gd name="T0" fmla="+- 0 7224 7224"/>
                  <a:gd name="T1" fmla="*/ 7224 h 144"/>
                  <a:gd name="T2" fmla="+- 0 7368 7224"/>
                  <a:gd name="T3" fmla="*/ 7368 h 144"/>
                </a:gdLst>
                <a:ahLst/>
                <a:cxnLst>
                  <a:cxn ang="0">
                    <a:pos x="0" y="T1"/>
                  </a:cxn>
                  <a:cxn ang="0">
                    <a:pos x="0" y="T3"/>
                  </a:cxn>
                </a:cxnLst>
                <a:rect l="0" t="0" r="r" b="b"/>
                <a:pathLst>
                  <a:path h="144">
                    <a:moveTo>
                      <a:pt x="0" y="0"/>
                    </a:moveTo>
                    <a:lnTo>
                      <a:pt x="0" y="144"/>
                    </a:lnTo>
                  </a:path>
                </a:pathLst>
              </a:custGeom>
              <a:noFill/>
              <a:ln w="152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23" name="Group 20"/>
            <p:cNvGrpSpPr>
              <a:grpSpLocks/>
            </p:cNvGrpSpPr>
            <p:nvPr/>
          </p:nvGrpSpPr>
          <p:grpSpPr bwMode="auto">
            <a:xfrm>
              <a:off x="12" y="7356"/>
              <a:ext cx="144" cy="2"/>
              <a:chOff x="12" y="7356"/>
              <a:chExt cx="144" cy="2"/>
            </a:xfrm>
          </p:grpSpPr>
          <p:sp>
            <p:nvSpPr>
              <p:cNvPr id="9258" name="Freeform 21"/>
              <p:cNvSpPr>
                <a:spLocks/>
              </p:cNvSpPr>
              <p:nvPr/>
            </p:nvSpPr>
            <p:spPr bwMode="auto">
              <a:xfrm>
                <a:off x="12" y="7356"/>
                <a:ext cx="144" cy="2"/>
              </a:xfrm>
              <a:custGeom>
                <a:avLst/>
                <a:gdLst>
                  <a:gd name="T0" fmla="+- 0 12 12"/>
                  <a:gd name="T1" fmla="*/ T0 w 144"/>
                  <a:gd name="T2" fmla="+- 0 156 12"/>
                  <a:gd name="T3" fmla="*/ T2 w 144"/>
                </a:gdLst>
                <a:ahLst/>
                <a:cxnLst>
                  <a:cxn ang="0">
                    <a:pos x="T1" y="0"/>
                  </a:cxn>
                  <a:cxn ang="0">
                    <a:pos x="T3" y="0"/>
                  </a:cxn>
                </a:cxnLst>
                <a:rect l="0" t="0" r="r" b="b"/>
                <a:pathLst>
                  <a:path w="144">
                    <a:moveTo>
                      <a:pt x="0" y="0"/>
                    </a:moveTo>
                    <a:lnTo>
                      <a:pt x="144" y="0"/>
                    </a:lnTo>
                  </a:path>
                </a:pathLst>
              </a:custGeom>
              <a:noFill/>
              <a:ln w="15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24" name="Group 18"/>
            <p:cNvGrpSpPr>
              <a:grpSpLocks/>
            </p:cNvGrpSpPr>
            <p:nvPr/>
          </p:nvGrpSpPr>
          <p:grpSpPr bwMode="auto">
            <a:xfrm>
              <a:off x="84" y="7224"/>
              <a:ext cx="2" cy="96"/>
              <a:chOff x="84" y="7224"/>
              <a:chExt cx="2" cy="96"/>
            </a:xfrm>
          </p:grpSpPr>
          <p:sp>
            <p:nvSpPr>
              <p:cNvPr id="9257" name="Freeform 19"/>
              <p:cNvSpPr>
                <a:spLocks/>
              </p:cNvSpPr>
              <p:nvPr/>
            </p:nvSpPr>
            <p:spPr bwMode="auto">
              <a:xfrm>
                <a:off x="84" y="7224"/>
                <a:ext cx="2" cy="96"/>
              </a:xfrm>
              <a:custGeom>
                <a:avLst/>
                <a:gdLst>
                  <a:gd name="T0" fmla="+- 0 7224 7224"/>
                  <a:gd name="T1" fmla="*/ 7224 h 96"/>
                  <a:gd name="T2" fmla="+- 0 7320 7224"/>
                  <a:gd name="T3" fmla="*/ 7320 h 96"/>
                </a:gdLst>
                <a:ahLst/>
                <a:cxnLst>
                  <a:cxn ang="0">
                    <a:pos x="0" y="T1"/>
                  </a:cxn>
                  <a:cxn ang="0">
                    <a:pos x="0" y="T3"/>
                  </a:cxn>
                </a:cxnLst>
                <a:rect l="0" t="0" r="r" b="b"/>
                <a:pathLst>
                  <a:path h="96">
                    <a:moveTo>
                      <a:pt x="0" y="0"/>
                    </a:moveTo>
                    <a:lnTo>
                      <a:pt x="0" y="96"/>
                    </a:lnTo>
                  </a:path>
                </a:pathLst>
              </a:custGeom>
              <a:noFill/>
              <a:ln w="303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25" name="Group 16"/>
            <p:cNvGrpSpPr>
              <a:grpSpLocks/>
            </p:cNvGrpSpPr>
            <p:nvPr/>
          </p:nvGrpSpPr>
          <p:grpSpPr bwMode="auto">
            <a:xfrm>
              <a:off x="60" y="7296"/>
              <a:ext cx="96" cy="2"/>
              <a:chOff x="60" y="7296"/>
              <a:chExt cx="96" cy="2"/>
            </a:xfrm>
          </p:grpSpPr>
          <p:sp>
            <p:nvSpPr>
              <p:cNvPr id="9256" name="Freeform 17"/>
              <p:cNvSpPr>
                <a:spLocks/>
              </p:cNvSpPr>
              <p:nvPr/>
            </p:nvSpPr>
            <p:spPr bwMode="auto">
              <a:xfrm>
                <a:off x="60" y="7296"/>
                <a:ext cx="96" cy="2"/>
              </a:xfrm>
              <a:custGeom>
                <a:avLst/>
                <a:gdLst>
                  <a:gd name="T0" fmla="+- 0 60 60"/>
                  <a:gd name="T1" fmla="*/ T0 w 96"/>
                  <a:gd name="T2" fmla="+- 0 156 60"/>
                  <a:gd name="T3" fmla="*/ T2 w 96"/>
                </a:gdLst>
                <a:ahLst/>
                <a:cxnLst>
                  <a:cxn ang="0">
                    <a:pos x="T1" y="0"/>
                  </a:cxn>
                  <a:cxn ang="0">
                    <a:pos x="T3" y="0"/>
                  </a:cxn>
                </a:cxnLst>
                <a:rect l="0" t="0" r="r" b="b"/>
                <a:pathLst>
                  <a:path w="96">
                    <a:moveTo>
                      <a:pt x="0" y="0"/>
                    </a:moveTo>
                    <a:lnTo>
                      <a:pt x="96" y="0"/>
                    </a:lnTo>
                  </a:path>
                </a:pathLst>
              </a:custGeom>
              <a:noFill/>
              <a:ln w="303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26" name="Group 14"/>
            <p:cNvGrpSpPr>
              <a:grpSpLocks/>
            </p:cNvGrpSpPr>
            <p:nvPr/>
          </p:nvGrpSpPr>
          <p:grpSpPr bwMode="auto">
            <a:xfrm>
              <a:off x="156" y="7356"/>
              <a:ext cx="6927" cy="2"/>
              <a:chOff x="156" y="7356"/>
              <a:chExt cx="6927" cy="2"/>
            </a:xfrm>
          </p:grpSpPr>
          <p:sp>
            <p:nvSpPr>
              <p:cNvPr id="9255" name="Freeform 15"/>
              <p:cNvSpPr>
                <a:spLocks/>
              </p:cNvSpPr>
              <p:nvPr/>
            </p:nvSpPr>
            <p:spPr bwMode="auto">
              <a:xfrm>
                <a:off x="156" y="7356"/>
                <a:ext cx="6927" cy="2"/>
              </a:xfrm>
              <a:custGeom>
                <a:avLst/>
                <a:gdLst>
                  <a:gd name="T0" fmla="+- 0 156 156"/>
                  <a:gd name="T1" fmla="*/ T0 w 6927"/>
                  <a:gd name="T2" fmla="+- 0 7082 156"/>
                  <a:gd name="T3" fmla="*/ T2 w 6927"/>
                </a:gdLst>
                <a:ahLst/>
                <a:cxnLst>
                  <a:cxn ang="0">
                    <a:pos x="T1" y="0"/>
                  </a:cxn>
                  <a:cxn ang="0">
                    <a:pos x="T3" y="0"/>
                  </a:cxn>
                </a:cxnLst>
                <a:rect l="0" t="0" r="r" b="b"/>
                <a:pathLst>
                  <a:path w="6927">
                    <a:moveTo>
                      <a:pt x="0" y="0"/>
                    </a:moveTo>
                    <a:lnTo>
                      <a:pt x="6926" y="0"/>
                    </a:lnTo>
                  </a:path>
                </a:pathLst>
              </a:custGeom>
              <a:noFill/>
              <a:ln w="15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27" name="Group 12"/>
            <p:cNvGrpSpPr>
              <a:grpSpLocks/>
            </p:cNvGrpSpPr>
            <p:nvPr/>
          </p:nvGrpSpPr>
          <p:grpSpPr bwMode="auto">
            <a:xfrm>
              <a:off x="156" y="7296"/>
              <a:ext cx="6927" cy="2"/>
              <a:chOff x="156" y="7296"/>
              <a:chExt cx="6927" cy="2"/>
            </a:xfrm>
          </p:grpSpPr>
          <p:sp>
            <p:nvSpPr>
              <p:cNvPr id="9254" name="Freeform 13"/>
              <p:cNvSpPr>
                <a:spLocks/>
              </p:cNvSpPr>
              <p:nvPr/>
            </p:nvSpPr>
            <p:spPr bwMode="auto">
              <a:xfrm>
                <a:off x="156" y="7296"/>
                <a:ext cx="6927" cy="2"/>
              </a:xfrm>
              <a:custGeom>
                <a:avLst/>
                <a:gdLst>
                  <a:gd name="T0" fmla="+- 0 156 156"/>
                  <a:gd name="T1" fmla="*/ T0 w 6927"/>
                  <a:gd name="T2" fmla="+- 0 7082 156"/>
                  <a:gd name="T3" fmla="*/ T2 w 6927"/>
                </a:gdLst>
                <a:ahLst/>
                <a:cxnLst>
                  <a:cxn ang="0">
                    <a:pos x="T1" y="0"/>
                  </a:cxn>
                  <a:cxn ang="0">
                    <a:pos x="T3" y="0"/>
                  </a:cxn>
                </a:cxnLst>
                <a:rect l="0" t="0" r="r" b="b"/>
                <a:pathLst>
                  <a:path w="6927">
                    <a:moveTo>
                      <a:pt x="0" y="0"/>
                    </a:moveTo>
                    <a:lnTo>
                      <a:pt x="6926" y="0"/>
                    </a:lnTo>
                  </a:path>
                </a:pathLst>
              </a:custGeom>
              <a:noFill/>
              <a:ln w="303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28" name="Group 10"/>
            <p:cNvGrpSpPr>
              <a:grpSpLocks/>
            </p:cNvGrpSpPr>
            <p:nvPr/>
          </p:nvGrpSpPr>
          <p:grpSpPr bwMode="auto">
            <a:xfrm>
              <a:off x="156" y="7236"/>
              <a:ext cx="6927" cy="2"/>
              <a:chOff x="156" y="7236"/>
              <a:chExt cx="6927" cy="2"/>
            </a:xfrm>
          </p:grpSpPr>
          <p:sp>
            <p:nvSpPr>
              <p:cNvPr id="9253" name="Freeform 11"/>
              <p:cNvSpPr>
                <a:spLocks/>
              </p:cNvSpPr>
              <p:nvPr/>
            </p:nvSpPr>
            <p:spPr bwMode="auto">
              <a:xfrm>
                <a:off x="156" y="7236"/>
                <a:ext cx="6927" cy="2"/>
              </a:xfrm>
              <a:custGeom>
                <a:avLst/>
                <a:gdLst>
                  <a:gd name="T0" fmla="+- 0 156 156"/>
                  <a:gd name="T1" fmla="*/ T0 w 6927"/>
                  <a:gd name="T2" fmla="+- 0 7082 156"/>
                  <a:gd name="T3" fmla="*/ T2 w 6927"/>
                </a:gdLst>
                <a:ahLst/>
                <a:cxnLst>
                  <a:cxn ang="0">
                    <a:pos x="T1" y="0"/>
                  </a:cxn>
                  <a:cxn ang="0">
                    <a:pos x="T3" y="0"/>
                  </a:cxn>
                </a:cxnLst>
                <a:rect l="0" t="0" r="r" b="b"/>
                <a:pathLst>
                  <a:path w="6927">
                    <a:moveTo>
                      <a:pt x="0" y="0"/>
                    </a:moveTo>
                    <a:lnTo>
                      <a:pt x="6926" y="0"/>
                    </a:lnTo>
                  </a:path>
                </a:pathLst>
              </a:custGeom>
              <a:noFill/>
              <a:ln w="15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29" name="Group 8"/>
            <p:cNvGrpSpPr>
              <a:grpSpLocks/>
            </p:cNvGrpSpPr>
            <p:nvPr/>
          </p:nvGrpSpPr>
          <p:grpSpPr bwMode="auto">
            <a:xfrm>
              <a:off x="7214" y="7224"/>
              <a:ext cx="2" cy="144"/>
              <a:chOff x="7214" y="7224"/>
              <a:chExt cx="2" cy="144"/>
            </a:xfrm>
          </p:grpSpPr>
          <p:sp>
            <p:nvSpPr>
              <p:cNvPr id="9252" name="Freeform 9"/>
              <p:cNvSpPr>
                <a:spLocks/>
              </p:cNvSpPr>
              <p:nvPr/>
            </p:nvSpPr>
            <p:spPr bwMode="auto">
              <a:xfrm>
                <a:off x="7214" y="7224"/>
                <a:ext cx="2" cy="144"/>
              </a:xfrm>
              <a:custGeom>
                <a:avLst/>
                <a:gdLst>
                  <a:gd name="T0" fmla="+- 0 7224 7224"/>
                  <a:gd name="T1" fmla="*/ 7224 h 144"/>
                  <a:gd name="T2" fmla="+- 0 7368 7224"/>
                  <a:gd name="T3" fmla="*/ 7368 h 144"/>
                </a:gdLst>
                <a:ahLst/>
                <a:cxnLst>
                  <a:cxn ang="0">
                    <a:pos x="0" y="T1"/>
                  </a:cxn>
                  <a:cxn ang="0">
                    <a:pos x="0" y="T3"/>
                  </a:cxn>
                </a:cxnLst>
                <a:rect l="0" t="0" r="r" b="b"/>
                <a:pathLst>
                  <a:path h="144">
                    <a:moveTo>
                      <a:pt x="0" y="0"/>
                    </a:moveTo>
                    <a:lnTo>
                      <a:pt x="0" y="144"/>
                    </a:lnTo>
                  </a:path>
                </a:pathLst>
              </a:custGeom>
              <a:noFill/>
              <a:ln w="15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30" name="Group 6"/>
            <p:cNvGrpSpPr>
              <a:grpSpLocks/>
            </p:cNvGrpSpPr>
            <p:nvPr/>
          </p:nvGrpSpPr>
          <p:grpSpPr bwMode="auto">
            <a:xfrm>
              <a:off x="7082" y="7356"/>
              <a:ext cx="144" cy="2"/>
              <a:chOff x="7082" y="7356"/>
              <a:chExt cx="144" cy="2"/>
            </a:xfrm>
          </p:grpSpPr>
          <p:sp>
            <p:nvSpPr>
              <p:cNvPr id="9251" name="Freeform 7"/>
              <p:cNvSpPr>
                <a:spLocks/>
              </p:cNvSpPr>
              <p:nvPr/>
            </p:nvSpPr>
            <p:spPr bwMode="auto">
              <a:xfrm>
                <a:off x="7082" y="7356"/>
                <a:ext cx="144" cy="2"/>
              </a:xfrm>
              <a:custGeom>
                <a:avLst/>
                <a:gdLst>
                  <a:gd name="T0" fmla="+- 0 7082 7082"/>
                  <a:gd name="T1" fmla="*/ T0 w 144"/>
                  <a:gd name="T2" fmla="+- 0 7226 7082"/>
                  <a:gd name="T3" fmla="*/ T2 w 144"/>
                </a:gdLst>
                <a:ahLst/>
                <a:cxnLst>
                  <a:cxn ang="0">
                    <a:pos x="T1" y="0"/>
                  </a:cxn>
                  <a:cxn ang="0">
                    <a:pos x="T3" y="0"/>
                  </a:cxn>
                </a:cxnLst>
                <a:rect l="0" t="0" r="r" b="b"/>
                <a:pathLst>
                  <a:path w="144">
                    <a:moveTo>
                      <a:pt x="0" y="0"/>
                    </a:moveTo>
                    <a:lnTo>
                      <a:pt x="144" y="0"/>
                    </a:lnTo>
                  </a:path>
                </a:pathLst>
              </a:custGeom>
              <a:noFill/>
              <a:ln w="15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31" name="Group 4"/>
            <p:cNvGrpSpPr>
              <a:grpSpLocks/>
            </p:cNvGrpSpPr>
            <p:nvPr/>
          </p:nvGrpSpPr>
          <p:grpSpPr bwMode="auto">
            <a:xfrm>
              <a:off x="7154" y="7224"/>
              <a:ext cx="2" cy="96"/>
              <a:chOff x="7154" y="7224"/>
              <a:chExt cx="2" cy="96"/>
            </a:xfrm>
          </p:grpSpPr>
          <p:sp>
            <p:nvSpPr>
              <p:cNvPr id="9250" name="Freeform 5"/>
              <p:cNvSpPr>
                <a:spLocks/>
              </p:cNvSpPr>
              <p:nvPr/>
            </p:nvSpPr>
            <p:spPr bwMode="auto">
              <a:xfrm>
                <a:off x="7154" y="7224"/>
                <a:ext cx="2" cy="96"/>
              </a:xfrm>
              <a:custGeom>
                <a:avLst/>
                <a:gdLst>
                  <a:gd name="T0" fmla="+- 0 7224 7224"/>
                  <a:gd name="T1" fmla="*/ 7224 h 96"/>
                  <a:gd name="T2" fmla="+- 0 7320 7224"/>
                  <a:gd name="T3" fmla="*/ 7320 h 96"/>
                </a:gdLst>
                <a:ahLst/>
                <a:cxnLst>
                  <a:cxn ang="0">
                    <a:pos x="0" y="T1"/>
                  </a:cxn>
                  <a:cxn ang="0">
                    <a:pos x="0" y="T3"/>
                  </a:cxn>
                </a:cxnLst>
                <a:rect l="0" t="0" r="r" b="b"/>
                <a:pathLst>
                  <a:path h="96">
                    <a:moveTo>
                      <a:pt x="0" y="0"/>
                    </a:moveTo>
                    <a:lnTo>
                      <a:pt x="0" y="96"/>
                    </a:lnTo>
                  </a:path>
                </a:pathLst>
              </a:custGeom>
              <a:noFill/>
              <a:ln w="303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9248" name="Group 2"/>
            <p:cNvGrpSpPr>
              <a:grpSpLocks/>
            </p:cNvGrpSpPr>
            <p:nvPr/>
          </p:nvGrpSpPr>
          <p:grpSpPr bwMode="auto">
            <a:xfrm>
              <a:off x="7082" y="7296"/>
              <a:ext cx="96" cy="2"/>
              <a:chOff x="7082" y="7296"/>
              <a:chExt cx="96" cy="2"/>
            </a:xfrm>
          </p:grpSpPr>
          <p:sp>
            <p:nvSpPr>
              <p:cNvPr id="9249" name="Freeform 3"/>
              <p:cNvSpPr>
                <a:spLocks/>
              </p:cNvSpPr>
              <p:nvPr/>
            </p:nvSpPr>
            <p:spPr bwMode="auto">
              <a:xfrm>
                <a:off x="7082" y="7296"/>
                <a:ext cx="96" cy="2"/>
              </a:xfrm>
              <a:custGeom>
                <a:avLst/>
                <a:gdLst>
                  <a:gd name="T0" fmla="+- 0 7082 7082"/>
                  <a:gd name="T1" fmla="*/ T0 w 96"/>
                  <a:gd name="T2" fmla="+- 0 7178 7082"/>
                  <a:gd name="T3" fmla="*/ T2 w 96"/>
                </a:gdLst>
                <a:ahLst/>
                <a:cxnLst>
                  <a:cxn ang="0">
                    <a:pos x="T1" y="0"/>
                  </a:cxn>
                  <a:cxn ang="0">
                    <a:pos x="T3" y="0"/>
                  </a:cxn>
                </a:cxnLst>
                <a:rect l="0" t="0" r="r" b="b"/>
                <a:pathLst>
                  <a:path w="96">
                    <a:moveTo>
                      <a:pt x="0" y="0"/>
                    </a:moveTo>
                    <a:lnTo>
                      <a:pt x="96" y="0"/>
                    </a:lnTo>
                  </a:path>
                </a:pathLst>
              </a:custGeom>
              <a:noFill/>
              <a:ln w="303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
        <p:nvSpPr>
          <p:cNvPr id="9279" name="Dikdörtgen 9278"/>
          <p:cNvSpPr/>
          <p:nvPr/>
        </p:nvSpPr>
        <p:spPr>
          <a:xfrm>
            <a:off x="-7209" y="3212976"/>
            <a:ext cx="5945009" cy="4031873"/>
          </a:xfrm>
          <a:prstGeom prst="rect">
            <a:avLst/>
          </a:prstGeom>
        </p:spPr>
        <p:txBody>
          <a:bodyPr wrap="square">
            <a:spAutoFit/>
          </a:bodyPr>
          <a:lstStyle/>
          <a:p>
            <a:pPr lvl="3"/>
            <a:r>
              <a:rPr lang="en-US" sz="2000" b="1" dirty="0"/>
              <a:t>Tam Kamyon Yükü</a:t>
            </a:r>
            <a:endParaRPr lang="tr-TR" sz="2000" b="1" dirty="0"/>
          </a:p>
          <a:p>
            <a:r>
              <a:rPr lang="en-US" dirty="0"/>
              <a:t>FTL ( full track loading) dolu kamyon yüküdür. Bir müşteriye ait tam kamyon dolusu yükün, genellikle tek teslim yerindeki alıcısına teslim edilmesi şeklindedir. Aynı teslim yeri olduğunda aynı kara yolu konşimentosu, farklı teslim yerleri olduğunda farklı kara yolu konşimentosu düzenlenmektedir.</a:t>
            </a:r>
            <a:endParaRPr lang="tr-TR" dirty="0"/>
          </a:p>
          <a:p>
            <a:pPr lvl="3"/>
            <a:r>
              <a:rPr lang="en-US" sz="2000" b="1" dirty="0"/>
              <a:t>Parsiyel (Grupaj) Yükler</a:t>
            </a:r>
            <a:endParaRPr lang="tr-TR" sz="2000" b="1" dirty="0"/>
          </a:p>
          <a:p>
            <a:r>
              <a:rPr lang="en-US" dirty="0"/>
              <a:t>Parsiyel (grupaj) yükler İngilizce bir kamyonu doldurmayan yük (less than track loading - LTL) anlamına gelmektedir. Aynı taşıma güzergâhı üzerinde bulunan, farklı göndericilere ait küçük hacimdeki yüklerin birleştirilerek aynı kamyon ile sevk edilmesidir.</a:t>
            </a:r>
            <a:endParaRPr lang="tr-TR" dirty="0"/>
          </a:p>
          <a:p>
            <a:r>
              <a:rPr lang="en-US" dirty="0"/>
              <a:t/>
            </a:r>
            <a:br>
              <a:rPr lang="en-US" dirty="0"/>
            </a:br>
            <a:endParaRPr lang="tr-TR" dirty="0"/>
          </a:p>
        </p:txBody>
      </p:sp>
    </p:spTree>
    <p:extLst>
      <p:ext uri="{BB962C8B-B14F-4D97-AF65-F5344CB8AC3E}">
        <p14:creationId xmlns:p14="http://schemas.microsoft.com/office/powerpoint/2010/main" val="1131699870"/>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836712"/>
            <a:ext cx="9144000" cy="5509200"/>
          </a:xfrm>
          <a:prstGeom prst="rect">
            <a:avLst/>
          </a:prstGeom>
        </p:spPr>
        <p:txBody>
          <a:bodyPr wrap="square">
            <a:spAutoFit/>
          </a:bodyPr>
          <a:lstStyle/>
          <a:p>
            <a:pPr lvl="1"/>
            <a:r>
              <a:rPr lang="en-US" sz="2800" b="1" dirty="0"/>
              <a:t>YÜKLEME VE SEVKİYAT</a:t>
            </a:r>
            <a:endParaRPr lang="tr-TR" sz="2800" b="1" dirty="0"/>
          </a:p>
          <a:p>
            <a:pPr lvl="1"/>
            <a:r>
              <a:rPr lang="en-US" sz="2400" b="1" dirty="0"/>
              <a:t>Yükleme Planı</a:t>
            </a:r>
            <a:endParaRPr lang="tr-TR" sz="2400" b="1" dirty="0"/>
          </a:p>
          <a:p>
            <a:r>
              <a:rPr lang="en-US" sz="2000" dirty="0"/>
              <a:t>Lojistik firmaların büyük depolarında, nakliye araçlarına yükleme yapılmadan önce sevk edilecek ürünlerin hangi araçlara, hangi sıra ile yükleneceğinin planlanması ve bu planların talimat hâline getirilerek yükleme ve elleçleme elemanlarına bildirilmesi gerekir.</a:t>
            </a:r>
            <a:endParaRPr lang="tr-TR" sz="2000" dirty="0"/>
          </a:p>
          <a:p>
            <a:r>
              <a:rPr lang="en-US" sz="2000" dirty="0"/>
              <a:t>Araçlara yükleme yapılmadan önce, yükleme ile ilgili bir plan çıkarılması gerekir. Bu plan, satış siparişlerine göre araç/konteyner yüklemesinin en uygun şekilde gerçekleştirilmesini sağlayacaktır.</a:t>
            </a:r>
            <a:endParaRPr lang="tr-TR" sz="2000" dirty="0"/>
          </a:p>
          <a:p>
            <a:r>
              <a:rPr lang="en-US" sz="2000" dirty="0"/>
              <a:t>Yükleme planı, gelişmiş depo organizasyonlarında, aracın ya da konteynerin görüntüsü üç boyutlu olarak bilgisayar ekranına yansıtılarak yapılır. Yüklenecek aracın en, boy, yükseklik gibi bilgileri, taşınacak olan ürünün ya da ambalajının ölçüleri ile karşılaştırılarak en uygun yükleme planı ortaya çıkarılır</a:t>
            </a:r>
            <a:r>
              <a:rPr lang="en-US" sz="2000" dirty="0" smtClean="0"/>
              <a:t>.</a:t>
            </a:r>
            <a:endParaRPr lang="tr-TR" sz="2000" dirty="0" smtClean="0"/>
          </a:p>
          <a:p>
            <a:r>
              <a:rPr lang="en-US" sz="2000" dirty="0" smtClean="0"/>
              <a:t> </a:t>
            </a:r>
            <a:r>
              <a:rPr lang="en-US" sz="2000" dirty="0"/>
              <a:t>Bilgisayar yardımıyla oluşturulan yükleme planı bilgileri yüklemeyi koordine eden depo elemanına ulaştırılarak, forklift kullanıcısının ya da elleçleme elemanlarının yükleme planına uygun olarak yükleme yapması sağlanmış olur.</a:t>
            </a:r>
            <a:endParaRPr lang="tr-TR" sz="2000" dirty="0"/>
          </a:p>
          <a:p>
            <a:endParaRPr lang="tr-TR" sz="2000" dirty="0"/>
          </a:p>
        </p:txBody>
      </p:sp>
    </p:spTree>
    <p:extLst>
      <p:ext uri="{BB962C8B-B14F-4D97-AF65-F5344CB8AC3E}">
        <p14:creationId xmlns:p14="http://schemas.microsoft.com/office/powerpoint/2010/main" val="3920310537"/>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368" y="1268760"/>
            <a:ext cx="9144000" cy="4401205"/>
          </a:xfrm>
          <a:prstGeom prst="rect">
            <a:avLst/>
          </a:prstGeom>
        </p:spPr>
        <p:txBody>
          <a:bodyPr wrap="square">
            <a:spAutoFit/>
          </a:bodyPr>
          <a:lstStyle/>
          <a:p>
            <a:r>
              <a:rPr lang="en-US" sz="2800" dirty="0"/>
              <a:t>Yükleme planında bulunması gereken unsurlar şunlardır:</a:t>
            </a:r>
            <a:endParaRPr lang="tr-TR" sz="2800" dirty="0"/>
          </a:p>
          <a:p>
            <a:pPr marL="1371600" lvl="2" indent="-457200">
              <a:buFont typeface="Wingdings" pitchFamily="2" charset="2"/>
              <a:buChar char="Ø"/>
            </a:pPr>
            <a:r>
              <a:rPr lang="en-US" sz="2800" dirty="0"/>
              <a:t>Ürüne ve ambalajına ait bilgiler (en, boy, yükseklik, ağırlık vb</a:t>
            </a:r>
            <a:r>
              <a:rPr lang="en-US" sz="2800" dirty="0" smtClean="0"/>
              <a:t>.)</a:t>
            </a:r>
            <a:endParaRPr lang="tr-TR" sz="2800" dirty="0"/>
          </a:p>
          <a:p>
            <a:pPr marL="1371600" lvl="2" indent="-457200">
              <a:buFont typeface="Wingdings" pitchFamily="2" charset="2"/>
              <a:buChar char="Ø"/>
            </a:pPr>
            <a:r>
              <a:rPr lang="en-US" sz="2800" dirty="0" smtClean="0"/>
              <a:t>Ürünün </a:t>
            </a:r>
            <a:r>
              <a:rPr lang="en-US" sz="2800" dirty="0"/>
              <a:t>yapısal özelliği (katı, sıvı </a:t>
            </a:r>
            <a:r>
              <a:rPr lang="en-US" sz="2800" dirty="0" smtClean="0"/>
              <a:t>vb.</a:t>
            </a:r>
            <a:endParaRPr lang="tr-TR" sz="2800" dirty="0"/>
          </a:p>
          <a:p>
            <a:pPr marL="1371600" lvl="2" indent="-457200">
              <a:buFont typeface="Wingdings" pitchFamily="2" charset="2"/>
              <a:buChar char="Ø"/>
            </a:pPr>
            <a:r>
              <a:rPr lang="en-US" sz="2800" dirty="0" smtClean="0"/>
              <a:t>Araca </a:t>
            </a:r>
            <a:r>
              <a:rPr lang="en-US" sz="2800" dirty="0"/>
              <a:t>ait bilgiler (en, boy, yükseklik, aks sayısı, istihap haddi vb</a:t>
            </a:r>
            <a:r>
              <a:rPr lang="en-US" sz="2800" dirty="0" smtClean="0"/>
              <a:t>.)</a:t>
            </a:r>
            <a:endParaRPr lang="tr-TR" sz="2800" dirty="0"/>
          </a:p>
          <a:p>
            <a:pPr marL="1371600" lvl="2" indent="-457200">
              <a:buFont typeface="Wingdings" pitchFamily="2" charset="2"/>
              <a:buChar char="Ø"/>
            </a:pPr>
            <a:r>
              <a:rPr lang="en-US" sz="2800" dirty="0" smtClean="0"/>
              <a:t>Ürünün </a:t>
            </a:r>
            <a:r>
              <a:rPr lang="en-US" sz="2800" dirty="0"/>
              <a:t>ve ambalajının çevrilebilme </a:t>
            </a:r>
            <a:r>
              <a:rPr lang="en-US" sz="2800" dirty="0" smtClean="0"/>
              <a:t>özelliği</a:t>
            </a:r>
            <a:endParaRPr lang="tr-TR" sz="2800" dirty="0"/>
          </a:p>
          <a:p>
            <a:pPr marL="1371600" lvl="2" indent="-457200">
              <a:buFont typeface="Wingdings" pitchFamily="2" charset="2"/>
              <a:buChar char="Ø"/>
            </a:pPr>
            <a:r>
              <a:rPr lang="en-US" sz="2800" dirty="0" smtClean="0"/>
              <a:t>Üzerine </a:t>
            </a:r>
            <a:r>
              <a:rPr lang="en-US" sz="2800" dirty="0"/>
              <a:t>başka bir ürünün konulma </a:t>
            </a:r>
            <a:r>
              <a:rPr lang="en-US" sz="2800" dirty="0" smtClean="0"/>
              <a:t>izni</a:t>
            </a:r>
            <a:endParaRPr lang="tr-TR" sz="2800" dirty="0"/>
          </a:p>
          <a:p>
            <a:pPr marL="1371600" lvl="2" indent="-457200">
              <a:buFont typeface="Wingdings" pitchFamily="2" charset="2"/>
              <a:buChar char="Ø"/>
            </a:pPr>
            <a:r>
              <a:rPr lang="en-US" sz="2800" dirty="0" smtClean="0"/>
              <a:t>Sevkiyat </a:t>
            </a:r>
            <a:r>
              <a:rPr lang="en-US" sz="2800" dirty="0"/>
              <a:t>sırasında müşteri/tedarikçi </a:t>
            </a:r>
            <a:r>
              <a:rPr lang="en-US" sz="2800" dirty="0" smtClean="0"/>
              <a:t>önceliği</a:t>
            </a:r>
            <a:endParaRPr lang="tr-TR" sz="2800" dirty="0"/>
          </a:p>
          <a:p>
            <a:pPr marL="1371600" lvl="2" indent="-457200">
              <a:buFont typeface="Wingdings" pitchFamily="2" charset="2"/>
              <a:buChar char="Ø"/>
            </a:pPr>
            <a:r>
              <a:rPr lang="en-US" sz="2800" dirty="0" smtClean="0"/>
              <a:t>Palet </a:t>
            </a:r>
            <a:r>
              <a:rPr lang="en-US" sz="2800" dirty="0"/>
              <a:t>ve kutu maliyetleri</a:t>
            </a:r>
            <a:endParaRPr lang="tr-TR" sz="2800" dirty="0"/>
          </a:p>
        </p:txBody>
      </p:sp>
    </p:spTree>
    <p:extLst>
      <p:ext uri="{BB962C8B-B14F-4D97-AF65-F5344CB8AC3E}">
        <p14:creationId xmlns:p14="http://schemas.microsoft.com/office/powerpoint/2010/main" val="318792834"/>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5878532"/>
          </a:xfrm>
          <a:prstGeom prst="rect">
            <a:avLst/>
          </a:prstGeom>
        </p:spPr>
        <p:txBody>
          <a:bodyPr wrap="square">
            <a:spAutoFit/>
          </a:bodyPr>
          <a:lstStyle/>
          <a:p>
            <a:r>
              <a:rPr lang="en-US" b="1" dirty="0" smtClean="0"/>
              <a:t> </a:t>
            </a:r>
            <a:r>
              <a:rPr lang="en-US" sz="4000" b="1" dirty="0"/>
              <a:t>Yükleme Planının Yararları</a:t>
            </a:r>
            <a:endParaRPr lang="tr-TR" sz="4000" b="1" dirty="0"/>
          </a:p>
          <a:p>
            <a:r>
              <a:rPr lang="en-US" sz="2800" dirty="0"/>
              <a:t>Yapılan yükleme planına ile bir kamyonu ya da yükleme aracını oluşturmayan siparişlerin, maliyeti en aza indirecek şekilde bir başka uygun siparişle birleştirilmesi sağlanacaktır. Bu durumda, maliyet ölçütleri göz önünde bulundurularak, en uygun sipariş birleştirmeleri ve ilgili araç eşleştirmeleri yapılarak sevkiyat hazır hâle </a:t>
            </a:r>
            <a:r>
              <a:rPr lang="en-US" sz="2800" dirty="0" smtClean="0"/>
              <a:t>getirilecektir</a:t>
            </a:r>
            <a:endParaRPr lang="tr-TR" sz="2800" dirty="0" smtClean="0"/>
          </a:p>
          <a:p>
            <a:r>
              <a:rPr lang="en-US" sz="2800" dirty="0"/>
              <a:t>Yükleme planı ile ürünlerin araca yüklenmesi sırasında müşteri adresi ve teslim yerleri dikkate alınarak yükleme yapılacaktır. Buna göre ilk teslim adresinden son teslim adresine doğru araç yüklenerek boşaltma sırasında ürünün hasar görmemesi sağlanacak ve zamandan tasarruf edilerek, nakliye maliyetleri azaltılmış olacaktır</a:t>
            </a:r>
            <a:endParaRPr lang="tr-TR" sz="2800" dirty="0"/>
          </a:p>
        </p:txBody>
      </p:sp>
    </p:spTree>
    <p:extLst>
      <p:ext uri="{BB962C8B-B14F-4D97-AF65-F5344CB8AC3E}">
        <p14:creationId xmlns:p14="http://schemas.microsoft.com/office/powerpoint/2010/main" val="996183566"/>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76" y="0"/>
            <a:ext cx="9186328" cy="6858000"/>
          </a:xfrm>
        </p:spPr>
      </p:pic>
    </p:spTree>
    <p:extLst>
      <p:ext uri="{BB962C8B-B14F-4D97-AF65-F5344CB8AC3E}">
        <p14:creationId xmlns:p14="http://schemas.microsoft.com/office/powerpoint/2010/main" val="3818542884"/>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52" y="332656"/>
            <a:ext cx="9098280" cy="6063198"/>
          </a:xfrm>
          <a:prstGeom prst="rect">
            <a:avLst/>
          </a:prstGeom>
        </p:spPr>
        <p:txBody>
          <a:bodyPr wrap="square">
            <a:spAutoFit/>
          </a:bodyPr>
          <a:lstStyle/>
          <a:p>
            <a:pPr lvl="1"/>
            <a:r>
              <a:rPr lang="en-US" sz="2800" b="1" dirty="0"/>
              <a:t>Yükleme Kuralları</a:t>
            </a:r>
            <a:endParaRPr lang="tr-TR" sz="2800" b="1" dirty="0"/>
          </a:p>
          <a:p>
            <a:r>
              <a:rPr lang="en-US" dirty="0"/>
              <a:t>Taşıma sırasında hasarın oluşmaması için yüklemeler lojistik firma yetkilisi  nezaretinde yapılır. Lojistik firma yetkilileri yükleme yaparken şu konulara dikkat etmelidir:</a:t>
            </a:r>
            <a:endParaRPr lang="tr-TR" dirty="0"/>
          </a:p>
          <a:p>
            <a:pPr marL="1200150" lvl="2" indent="-285750">
              <a:buFont typeface="Wingdings" pitchFamily="2" charset="2"/>
              <a:buChar char="Ø"/>
            </a:pPr>
            <a:r>
              <a:rPr lang="en-US" dirty="0"/>
              <a:t>Yüklenecek eşyanın doğru araca yüklenmesine, müşteriye sevk edilene kadar depo içinde özenle korunmasına ve etiketlendirilmesine dikkat </a:t>
            </a:r>
            <a:r>
              <a:rPr lang="en-US" dirty="0" smtClean="0"/>
              <a:t>edilmelidir.</a:t>
            </a:r>
            <a:endParaRPr lang="tr-TR" dirty="0"/>
          </a:p>
          <a:p>
            <a:pPr marL="1200150" lvl="2" indent="-285750">
              <a:buFont typeface="Wingdings" pitchFamily="2" charset="2"/>
              <a:buChar char="Ø"/>
            </a:pPr>
            <a:r>
              <a:rPr lang="en-US" dirty="0" smtClean="0"/>
              <a:t>Bir </a:t>
            </a:r>
            <a:r>
              <a:rPr lang="en-US" dirty="0"/>
              <a:t>arada bulunması sakıncalı olan ürünler aynı araca </a:t>
            </a:r>
            <a:r>
              <a:rPr lang="en-US" dirty="0" smtClean="0"/>
              <a:t>yüklenmemelidir.</a:t>
            </a:r>
            <a:endParaRPr lang="tr-TR" dirty="0"/>
          </a:p>
          <a:p>
            <a:pPr marL="1200150" lvl="2" indent="-285750">
              <a:buFont typeface="Wingdings" pitchFamily="2" charset="2"/>
              <a:buChar char="Ø"/>
            </a:pPr>
            <a:r>
              <a:rPr lang="en-US" dirty="0" smtClean="0"/>
              <a:t>Yırtılmış </a:t>
            </a:r>
            <a:r>
              <a:rPr lang="en-US" dirty="0"/>
              <a:t>veya hasar görmüş çuval, kâğıt torba, paket vb. eşyalar için gerekli durumlarda ambalaj değişikliğine gidilmeli veya hasarlı yerler </a:t>
            </a:r>
            <a:r>
              <a:rPr lang="en-US" dirty="0" smtClean="0"/>
              <a:t>onarılmalıdır.</a:t>
            </a:r>
            <a:endParaRPr lang="tr-TR" dirty="0"/>
          </a:p>
          <a:p>
            <a:pPr marL="1200150" lvl="2" indent="-285750">
              <a:buFont typeface="Wingdings" pitchFamily="2" charset="2"/>
              <a:buChar char="Ø"/>
            </a:pPr>
            <a:r>
              <a:rPr lang="en-US" dirty="0" smtClean="0"/>
              <a:t>Çuval </a:t>
            </a:r>
            <a:r>
              <a:rPr lang="en-US" dirty="0"/>
              <a:t>ve paketler doğrudan aracın kasası ile temas etmemeli, altlarına teması engelleyecek cisimler konulmalı veya paletle yükleme </a:t>
            </a:r>
            <a:r>
              <a:rPr lang="en-US" dirty="0" smtClean="0"/>
              <a:t>yapılmalıdır.</a:t>
            </a:r>
            <a:endParaRPr lang="tr-TR" dirty="0"/>
          </a:p>
          <a:p>
            <a:pPr marL="1200150" lvl="2" indent="-285750">
              <a:buFont typeface="Wingdings" pitchFamily="2" charset="2"/>
              <a:buChar char="Ø"/>
            </a:pPr>
            <a:r>
              <a:rPr lang="en-US" dirty="0" smtClean="0"/>
              <a:t>Paketler </a:t>
            </a:r>
            <a:r>
              <a:rPr lang="en-US" dirty="0"/>
              <a:t>tek sıra hâlinde aracın tabanına yüklendikten sonra, üzerine başka bir yükleme yapılacak ise, yükleme yapılmadan önce tabandaki paketlerin üzerine </a:t>
            </a:r>
            <a:r>
              <a:rPr lang="en-US" dirty="0" smtClean="0"/>
              <a:t>kon</a:t>
            </a:r>
            <a:r>
              <a:rPr lang="en-US" dirty="0"/>
              <a:t>gelecek</a:t>
            </a:r>
            <a:r>
              <a:rPr lang="tr-TR" dirty="0"/>
              <a:t> </a:t>
            </a:r>
            <a:r>
              <a:rPr lang="en-US" dirty="0"/>
              <a:t>şekilde yükleme yapılmalıdır.</a:t>
            </a:r>
            <a:endParaRPr lang="tr-TR" dirty="0"/>
          </a:p>
          <a:p>
            <a:pPr marL="1200150" lvl="2" indent="-285750">
              <a:buFont typeface="Wingdings" pitchFamily="2" charset="2"/>
              <a:buChar char="Ø"/>
            </a:pPr>
            <a:r>
              <a:rPr lang="en-US" dirty="0"/>
              <a:t>Plastik ambalajlar ile ahşap ambalajlar, ürünün müsaade edilen istif hadlerine göre üst üste konmalıdır.</a:t>
            </a:r>
            <a:endParaRPr lang="tr-TR" dirty="0"/>
          </a:p>
          <a:p>
            <a:pPr marL="1200150" lvl="2" indent="-285750">
              <a:buFont typeface="Wingdings" pitchFamily="2" charset="2"/>
              <a:buChar char="Ø"/>
            </a:pPr>
            <a:r>
              <a:rPr lang="en-US" dirty="0"/>
              <a:t>Eşyaların yüklenmesinde ambalaj ağızlarının yukarıya gelmesine özenle dikkat </a:t>
            </a:r>
            <a:r>
              <a:rPr lang="en-US" dirty="0" smtClean="0"/>
              <a:t>trplak </a:t>
            </a:r>
            <a:r>
              <a:rPr lang="en-US" dirty="0"/>
              <a:t>veya strafor konulmalı ve bundan sonra yükleme </a:t>
            </a:r>
            <a:r>
              <a:rPr lang="en-US" dirty="0" smtClean="0"/>
              <a:t>yapılmalıdır.</a:t>
            </a:r>
            <a:endParaRPr lang="tr-TR" dirty="0"/>
          </a:p>
        </p:txBody>
      </p:sp>
    </p:spTree>
    <p:extLst>
      <p:ext uri="{BB962C8B-B14F-4D97-AF65-F5344CB8AC3E}">
        <p14:creationId xmlns:p14="http://schemas.microsoft.com/office/powerpoint/2010/main" val="2123347038"/>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240" y="4971"/>
            <a:ext cx="9126760" cy="6863417"/>
          </a:xfrm>
          <a:prstGeom prst="rect">
            <a:avLst/>
          </a:prstGeom>
        </p:spPr>
        <p:txBody>
          <a:bodyPr wrap="square">
            <a:spAutoFit/>
          </a:bodyPr>
          <a:lstStyle/>
          <a:p>
            <a:pPr marL="1200150" lvl="2" indent="-285750">
              <a:buFont typeface="Wingdings" pitchFamily="2" charset="2"/>
              <a:buChar char="Ø"/>
            </a:pPr>
            <a:r>
              <a:rPr lang="en-US" sz="2000" dirty="0"/>
              <a:t>Soğuktan etkilenebilecek eşyalar kış aylarında araç kasasının orta kısmına yüklenerek soğuğun etkisi en aza </a:t>
            </a:r>
            <a:r>
              <a:rPr lang="en-US" sz="2000" dirty="0" smtClean="0"/>
              <a:t>indirilmelidir.</a:t>
            </a:r>
            <a:endParaRPr lang="tr-TR" sz="2000" dirty="0"/>
          </a:p>
          <a:p>
            <a:pPr marL="1200150" lvl="2" indent="-285750">
              <a:buFont typeface="Wingdings" pitchFamily="2" charset="2"/>
              <a:buChar char="Ø"/>
            </a:pPr>
            <a:r>
              <a:rPr lang="en-US" sz="2000" dirty="0" smtClean="0"/>
              <a:t>Ürünlerin </a:t>
            </a:r>
            <a:r>
              <a:rPr lang="en-US" sz="2000" dirty="0"/>
              <a:t>araç ya da konteyner içine yerleştirilmesi sırasında yükleme planına bağlı kalınmasına özen </a:t>
            </a:r>
            <a:r>
              <a:rPr lang="en-US" sz="2000" dirty="0" smtClean="0"/>
              <a:t>gösterilmelidir.</a:t>
            </a:r>
            <a:endParaRPr lang="tr-TR" sz="2000" dirty="0"/>
          </a:p>
          <a:p>
            <a:pPr marL="1200150" lvl="2" indent="-285750">
              <a:buFont typeface="Wingdings" pitchFamily="2" charset="2"/>
              <a:buChar char="Ø"/>
            </a:pPr>
            <a:r>
              <a:rPr lang="en-US" sz="2000" dirty="0" smtClean="0"/>
              <a:t>Ürünler </a:t>
            </a:r>
            <a:r>
              <a:rPr lang="en-US" sz="2000" dirty="0"/>
              <a:t>ağırlık ve hacimlerine göre araç içine eşit ölçülerde yerleştirilmeli, böylece aracın daha güvenli ve daha süratli seyretmesi </a:t>
            </a:r>
            <a:r>
              <a:rPr lang="en-US" sz="2000" dirty="0" smtClean="0"/>
              <a:t>sağlanmalıdır.</a:t>
            </a:r>
            <a:endParaRPr lang="tr-TR" sz="2000" dirty="0"/>
          </a:p>
          <a:p>
            <a:pPr marL="1200150" lvl="2" indent="-285750">
              <a:buFont typeface="Wingdings" pitchFamily="2" charset="2"/>
              <a:buChar char="Ø"/>
            </a:pPr>
            <a:r>
              <a:rPr lang="en-US" sz="2000" dirty="0" smtClean="0"/>
              <a:t>Bazı </a:t>
            </a:r>
            <a:r>
              <a:rPr lang="en-US" sz="2000" dirty="0"/>
              <a:t>eşyalar müşteri talepleri göz önüne alınarak paletli olarak sevk </a:t>
            </a:r>
            <a:r>
              <a:rPr lang="en-US" sz="2000" dirty="0" smtClean="0"/>
              <a:t>edilmelidir.</a:t>
            </a:r>
            <a:endParaRPr lang="tr-TR" sz="2000" dirty="0"/>
          </a:p>
          <a:p>
            <a:pPr marL="1200150" lvl="2" indent="-285750">
              <a:buFont typeface="Wingdings" pitchFamily="2" charset="2"/>
              <a:buChar char="Ø"/>
            </a:pPr>
            <a:r>
              <a:rPr lang="en-US" sz="2000" dirty="0" smtClean="0"/>
              <a:t>Sevkiyat </a:t>
            </a:r>
            <a:r>
              <a:rPr lang="en-US" sz="2000" dirty="0"/>
              <a:t>rotasına göre, öncelikli olarak müşterilere teslimi yapılacak ürünlerin yükleme sırasında ön bölümlere yerleştirilmesine dikkat </a:t>
            </a:r>
            <a:r>
              <a:rPr lang="en-US" sz="2000" dirty="0" smtClean="0"/>
              <a:t>edilmelidir.</a:t>
            </a:r>
            <a:endParaRPr lang="tr-TR" sz="2000" dirty="0"/>
          </a:p>
          <a:p>
            <a:pPr marL="1200150" lvl="2" indent="-285750">
              <a:buFont typeface="Wingdings" pitchFamily="2" charset="2"/>
              <a:buChar char="Ø"/>
            </a:pPr>
            <a:r>
              <a:rPr lang="en-US" sz="2000" dirty="0" smtClean="0"/>
              <a:t>Sevkiyatı </a:t>
            </a:r>
            <a:r>
              <a:rPr lang="en-US" sz="2000" dirty="0"/>
              <a:t>yapılacak ürünlerin, ambalajlarının temizliğine, etiketlerinin doğru ve yapışmış olmasına titizlikle dikkat </a:t>
            </a:r>
            <a:r>
              <a:rPr lang="en-US" sz="2000" dirty="0" smtClean="0"/>
              <a:t>edilmelidir.</a:t>
            </a:r>
            <a:endParaRPr lang="tr-TR" sz="2000" dirty="0"/>
          </a:p>
          <a:p>
            <a:pPr marL="1200150" lvl="2" indent="-285750">
              <a:buFont typeface="Wingdings" pitchFamily="2" charset="2"/>
              <a:buChar char="Ø"/>
            </a:pPr>
            <a:r>
              <a:rPr lang="en-US" sz="2000" dirty="0" smtClean="0"/>
              <a:t>Ürünlerin </a:t>
            </a:r>
            <a:r>
              <a:rPr lang="en-US" sz="2000" dirty="0"/>
              <a:t>üstlerinin kapatılacağı brandanın temiz olmasına ve yırtık, delik gibi ürüne zarar verebilecek kusurunun olmamasına dikkat </a:t>
            </a:r>
            <a:r>
              <a:rPr lang="en-US" sz="2000" dirty="0" smtClean="0"/>
              <a:t>edilmelidir.</a:t>
            </a:r>
            <a:endParaRPr lang="tr-TR" sz="2000" dirty="0"/>
          </a:p>
          <a:p>
            <a:pPr marL="1200150" lvl="2" indent="-285750">
              <a:buFont typeface="Wingdings" pitchFamily="2" charset="2"/>
              <a:buChar char="Ø"/>
            </a:pPr>
            <a:r>
              <a:rPr lang="en-US" sz="2000" dirty="0" smtClean="0"/>
              <a:t>Aracın</a:t>
            </a:r>
            <a:r>
              <a:rPr lang="en-US" sz="2000" dirty="0"/>
              <a:t>, eşyanın yüklenmesine uygunluğu kontrol edilmelidir. Treyler içinde toz, ıslaklık, tavanında delik ve yırtık olmamalıdır. Uygun olmayan araçlar, uygun olanları ile değiştirilmeli veya aksaklıkları </a:t>
            </a:r>
            <a:r>
              <a:rPr lang="en-US" sz="2000" dirty="0" smtClean="0"/>
              <a:t>giderilmelidir.</a:t>
            </a:r>
            <a:endParaRPr lang="tr-TR" sz="2000" dirty="0"/>
          </a:p>
        </p:txBody>
      </p:sp>
    </p:spTree>
    <p:extLst>
      <p:ext uri="{BB962C8B-B14F-4D97-AF65-F5344CB8AC3E}">
        <p14:creationId xmlns:p14="http://schemas.microsoft.com/office/powerpoint/2010/main" val="2213876186"/>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30401"/>
          </a:xfrm>
        </p:spPr>
      </p:pic>
    </p:spTree>
    <p:extLst>
      <p:ext uri="{BB962C8B-B14F-4D97-AF65-F5344CB8AC3E}">
        <p14:creationId xmlns:p14="http://schemas.microsoft.com/office/powerpoint/2010/main" val="2713733710"/>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160" y="0"/>
            <a:ext cx="9126840" cy="6858000"/>
          </a:xfrm>
        </p:spPr>
      </p:pic>
    </p:spTree>
    <p:extLst>
      <p:ext uri="{BB962C8B-B14F-4D97-AF65-F5344CB8AC3E}">
        <p14:creationId xmlns:p14="http://schemas.microsoft.com/office/powerpoint/2010/main" val="316674029"/>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6" y="0"/>
            <a:ext cx="9156592" cy="6858000"/>
          </a:xfrm>
        </p:spPr>
      </p:pic>
    </p:spTree>
    <p:extLst>
      <p:ext uri="{BB962C8B-B14F-4D97-AF65-F5344CB8AC3E}">
        <p14:creationId xmlns:p14="http://schemas.microsoft.com/office/powerpoint/2010/main" val="790395914"/>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331640" y="4592886"/>
            <a:ext cx="6696744" cy="2265114"/>
          </a:xfrm>
        </p:spPr>
        <p:txBody>
          <a:bodyPr>
            <a:normAutofit/>
          </a:bodyPr>
          <a:lstStyle/>
          <a:p>
            <a:pPr algn="ctr">
              <a:buNone/>
            </a:pPr>
            <a:endParaRPr lang="tr-TR" sz="4000" b="1" dirty="0"/>
          </a:p>
        </p:txBody>
      </p:sp>
      <p:sp>
        <p:nvSpPr>
          <p:cNvPr id="3" name="Başlık 2"/>
          <p:cNvSpPr>
            <a:spLocks noGrp="1"/>
          </p:cNvSpPr>
          <p:nvPr>
            <p:ph type="title"/>
          </p:nvPr>
        </p:nvSpPr>
        <p:spPr/>
        <p:txBody>
          <a:bodyPr/>
          <a:lstStyle/>
          <a:p>
            <a:r>
              <a:rPr lang="tr-TR" dirty="0" smtClean="0">
                <a:latin typeface="Aharoni" pitchFamily="2" charset="-79"/>
                <a:ea typeface="GungsuhChe" pitchFamily="49" charset="-127"/>
                <a:cs typeface="Aharoni" pitchFamily="2" charset="-79"/>
              </a:rPr>
              <a:t>Teşekkürler </a:t>
            </a:r>
            <a:endParaRPr lang="tr-TR" dirty="0">
              <a:latin typeface="Aharoni" pitchFamily="2" charset="-79"/>
              <a:ea typeface="GungsuhChe" pitchFamily="49" charset="-127"/>
              <a:cs typeface="Aharoni" pitchFamily="2" charset="-79"/>
            </a:endParaRPr>
          </a:p>
        </p:txBody>
      </p:sp>
    </p:spTree>
    <p:extLst>
      <p:ext uri="{BB962C8B-B14F-4D97-AF65-F5344CB8AC3E}">
        <p14:creationId xmlns:p14="http://schemas.microsoft.com/office/powerpoint/2010/main" val="3496181929"/>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r>
              <a:rPr lang="en-US" sz="2800" dirty="0"/>
              <a:t>Bütün dünyada özellikle Avrupa’da süratle gelişen teknoloji, mal zengini batı ile petrol zengini doğu ülkeleri arasında büyük çapta ticari ilişkilerin doğmasına yol açmıştır. Bu durum ülkemizi bu alanda önemli ölçüde etkilemiş, 1950’li yıllara kadar yok denecek kadar az olan modern anlayışa uygun kara yolu alt yapısı ve kara yolu taşımacılığında yeni bir takım yatırımlar yapılmasını ve teşvik tedbirlerinin alınmasını gerekli </a:t>
            </a:r>
            <a:r>
              <a:rPr lang="en-US" sz="2800" dirty="0" smtClean="0"/>
              <a:t>kılmıştır.O </a:t>
            </a:r>
            <a:r>
              <a:rPr lang="en-US" sz="2800" dirty="0"/>
              <a:t>dönemlerde, alt yapının kolay, hızlı ve ekonomik bir şekilde gerçekleşmesi, petrolün ucuz ve temininin kolaylığı yanında ülkemizde otomotiv sanayinin kurularak motorlu araçların üretilmesi kara yolu taşımacılığının ilerlemesine neden olmuştur</a:t>
            </a:r>
            <a:r>
              <a:rPr lang="en-US" sz="2800" dirty="0" smtClean="0"/>
              <a:t>.</a:t>
            </a:r>
            <a:r>
              <a:rPr lang="en-US" sz="2800" dirty="0"/>
              <a:t> Ayrıca devletin 1980’li  yıllardan itibaren uygulamaya  koymuş  olduğu  teşvik tedbirleri  sonucu, </a:t>
            </a:r>
            <a:r>
              <a:rPr lang="en-US" sz="2800" dirty="0" smtClean="0"/>
              <a:t>ülkemizde</a:t>
            </a:r>
            <a:r>
              <a:rPr lang="tr-TR" sz="2800" dirty="0"/>
              <a:t> </a:t>
            </a:r>
            <a:r>
              <a:rPr lang="en-US" sz="2800" dirty="0" smtClean="0"/>
              <a:t>motorlu </a:t>
            </a:r>
            <a:r>
              <a:rPr lang="en-US" sz="2800" dirty="0"/>
              <a:t>araç sayısı önemli ölçüde artmış ve gerek yurt içi gerekse uluslararası kara yolu taşımacılığı süratle gelişmiştir.</a:t>
            </a:r>
            <a:endParaRPr lang="tr-TR" sz="2800" dirty="0"/>
          </a:p>
          <a:p>
            <a:pPr marL="0" indent="0">
              <a:buNone/>
            </a:pPr>
            <a:endParaRPr lang="tr-TR" sz="2800" dirty="0"/>
          </a:p>
        </p:txBody>
      </p:sp>
    </p:spTree>
    <p:extLst>
      <p:ext uri="{BB962C8B-B14F-4D97-AF65-F5344CB8AC3E}">
        <p14:creationId xmlns:p14="http://schemas.microsoft.com/office/powerpoint/2010/main" val="1081873175"/>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584" y="0"/>
            <a:ext cx="9118416" cy="6858000"/>
          </a:xfrm>
        </p:spPr>
        <p:txBody>
          <a:bodyPr>
            <a:normAutofit/>
          </a:bodyPr>
          <a:lstStyle/>
          <a:p>
            <a:pPr marL="457200" lvl="1" indent="0">
              <a:buNone/>
            </a:pPr>
            <a:r>
              <a:rPr lang="en-US" b="1" dirty="0"/>
              <a:t>Kara Yolu Eşya Taşımacılığının Diğer Taşımacılık Türlerine Göre Üstünlükleri</a:t>
            </a:r>
            <a:endParaRPr lang="tr-TR" b="1" dirty="0"/>
          </a:p>
          <a:p>
            <a:pPr marL="0" indent="0">
              <a:buNone/>
            </a:pPr>
            <a:r>
              <a:rPr lang="en-US" dirty="0"/>
              <a:t>Uluslararası kara yolu eşya taşınması ile diğer taşıma türlerine göre bir karşılaştırma yapıldığında kara yolu taşımacılığının şu üstün yönleri </a:t>
            </a:r>
            <a:r>
              <a:rPr lang="en-US" dirty="0" smtClean="0"/>
              <a:t>bulunmaktadır</a:t>
            </a:r>
            <a:r>
              <a:rPr lang="tr-TR" dirty="0" smtClean="0"/>
              <a:t>.</a:t>
            </a:r>
          </a:p>
          <a:p>
            <a:r>
              <a:rPr lang="en-US" dirty="0" smtClean="0"/>
              <a:t>Kapıdan </a:t>
            </a:r>
            <a:r>
              <a:rPr lang="en-US" dirty="0"/>
              <a:t>kapıya aktarmasız taşıma ve eşyanın yükleme yeri ile boşaltma yerleri dışında elleçlenmemesi, eşyanın yıpranmasını en aza indirmektedir. Diğer taşıma türlerinde, örneğin eşyanın limana veya demir yolu istasyonuna ulaşımına kadar bir yükleme boşaltma, ana taşıma aracına yüklenme, varış yeri limanı veya istasyonunda benzer elleçlemenin yapılması eşyaların daha fazla yıpranmasına sebep </a:t>
            </a:r>
            <a:r>
              <a:rPr lang="en-US" dirty="0" smtClean="0"/>
              <a:t>olmaktadır.</a:t>
            </a:r>
            <a:endParaRPr lang="tr-TR" dirty="0"/>
          </a:p>
          <a:p>
            <a:r>
              <a:rPr lang="en-US" dirty="0" smtClean="0"/>
              <a:t>Müşterinin </a:t>
            </a:r>
            <a:r>
              <a:rPr lang="en-US" dirty="0"/>
              <a:t>istediği ve kara yolunun olduğu her noktaya taşıma seçeneği </a:t>
            </a:r>
            <a:r>
              <a:rPr lang="en-US" dirty="0" smtClean="0"/>
              <a:t>vermektedir.</a:t>
            </a:r>
            <a:endParaRPr lang="tr-TR" dirty="0"/>
          </a:p>
          <a:p>
            <a:r>
              <a:rPr lang="en-US" dirty="0" smtClean="0"/>
              <a:t>Kara </a:t>
            </a:r>
            <a:r>
              <a:rPr lang="en-US" dirty="0"/>
              <a:t>yolu araçlarının taşıma kapasitelerinin deniz, demir yolu araçlarına göre daha küçük olması nedeniyle, taşımacılık sektöründe daha esnek hareket imkânı sağlanmaktadır.</a:t>
            </a:r>
            <a:endParaRPr lang="tr-TR" dirty="0"/>
          </a:p>
          <a:p>
            <a:pPr marL="0" indent="0">
              <a:buNone/>
            </a:pPr>
            <a:endParaRPr lang="tr-TR" dirty="0"/>
          </a:p>
        </p:txBody>
      </p:sp>
    </p:spTree>
    <p:extLst>
      <p:ext uri="{BB962C8B-B14F-4D97-AF65-F5344CB8AC3E}">
        <p14:creationId xmlns:p14="http://schemas.microsoft.com/office/powerpoint/2010/main" val="420006825"/>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idx="1"/>
          </p:nvPr>
        </p:nvSpPr>
        <p:spPr>
          <a:xfrm>
            <a:off x="0" y="0"/>
            <a:ext cx="9144000" cy="6858000"/>
          </a:xfrm>
        </p:spPr>
        <p:txBody>
          <a:bodyPr>
            <a:normAutofit/>
          </a:bodyPr>
          <a:lstStyle/>
          <a:p>
            <a:pPr marL="342900" lvl="2" indent="-342900">
              <a:buFont typeface="Wingdings" pitchFamily="2" charset="2"/>
              <a:buChar char="Ø"/>
            </a:pPr>
            <a:r>
              <a:rPr lang="en-US" sz="2800" dirty="0"/>
              <a:t>Türkiye gibi kara yoluyla uluslararası eşya naklinde kullanılabilecek taşıt sayısının talebe göre daha fazla olduğu ülkelerde, rekabet üst seviyelere ulaşmakta ve böylelikle müşteri lehine düşük navlun fiyatlarının oluşmasına neden olmaktadır</a:t>
            </a:r>
            <a:r>
              <a:rPr lang="en-US" sz="2800" dirty="0" smtClean="0"/>
              <a:t>.</a:t>
            </a:r>
            <a:r>
              <a:rPr lang="en-US" sz="2800" dirty="0"/>
              <a:t> </a:t>
            </a:r>
            <a:endParaRPr lang="tr-TR" sz="2800" dirty="0" smtClean="0"/>
          </a:p>
          <a:p>
            <a:pPr marL="342900" lvl="2" indent="-342900">
              <a:buFont typeface="Wingdings" pitchFamily="2" charset="2"/>
              <a:buChar char="Ø"/>
            </a:pPr>
            <a:r>
              <a:rPr lang="en-US" sz="2800" dirty="0" smtClean="0"/>
              <a:t>Kara </a:t>
            </a:r>
            <a:r>
              <a:rPr lang="en-US" sz="2800" dirty="0"/>
              <a:t>yolu eşya taşımacılığı diğer taşıma türlerine göre (deniz, hava, demir yolu, boru hattı vb.) daha az yatırım maliyeti gerektirmektedir</a:t>
            </a:r>
            <a:r>
              <a:rPr lang="en-US" sz="2800" dirty="0" smtClean="0"/>
              <a:t>.</a:t>
            </a:r>
            <a:endParaRPr lang="tr-TR" sz="2800" dirty="0" smtClean="0"/>
          </a:p>
          <a:p>
            <a:pPr marL="342900" lvl="2" indent="-342900">
              <a:buFont typeface="Wingdings" pitchFamily="2" charset="2"/>
              <a:buChar char="Ø"/>
            </a:pPr>
            <a:r>
              <a:rPr lang="tr-TR" sz="2800" dirty="0" smtClean="0"/>
              <a:t> </a:t>
            </a:r>
            <a:r>
              <a:rPr lang="en-US" sz="2800" dirty="0"/>
              <a:t>Kara yoluyla daha düzenli ve sık sefer imkânı </a:t>
            </a:r>
            <a:r>
              <a:rPr lang="en-US" sz="2800" dirty="0" smtClean="0"/>
              <a:t>bulunmaktadır</a:t>
            </a:r>
            <a:r>
              <a:rPr lang="tr-TR" sz="2800" dirty="0" smtClean="0"/>
              <a:t>.</a:t>
            </a:r>
            <a:r>
              <a:rPr lang="en-US" sz="2800" dirty="0"/>
              <a:t> </a:t>
            </a:r>
            <a:endParaRPr lang="tr-TR" sz="2800" dirty="0" smtClean="0"/>
          </a:p>
          <a:p>
            <a:pPr marL="342900" lvl="2" indent="-342900">
              <a:buFont typeface="Wingdings" pitchFamily="2" charset="2"/>
              <a:buChar char="Ø"/>
            </a:pPr>
            <a:r>
              <a:rPr lang="en-US" sz="2800" dirty="0" smtClean="0"/>
              <a:t>kendisinin </a:t>
            </a:r>
            <a:r>
              <a:rPr lang="en-US" sz="2800" dirty="0"/>
              <a:t>organize ettiği, özellikle küçük çaplı sevkiyatlara oranla taşıma maliyetini azaltmaktadır</a:t>
            </a:r>
            <a:r>
              <a:rPr lang="en-US" sz="2800" dirty="0" smtClean="0"/>
              <a:t>.</a:t>
            </a:r>
            <a:endParaRPr lang="tr-TR" sz="2800" dirty="0" smtClean="0"/>
          </a:p>
          <a:p>
            <a:pPr marL="342900" lvl="2" indent="-342900">
              <a:buFont typeface="Wingdings" pitchFamily="2" charset="2"/>
              <a:buChar char="Ø"/>
            </a:pPr>
            <a:r>
              <a:rPr lang="en-US" sz="2800" dirty="0" smtClean="0"/>
              <a:t> </a:t>
            </a:r>
            <a:r>
              <a:rPr lang="en-US" sz="2800" dirty="0"/>
              <a:t>Ambalajlama ve sevkiyata hazırlamada zaman ve kaynaklardan tasarruf olanağı sağlanmaktadır.</a:t>
            </a:r>
            <a:endParaRPr lang="tr-TR" sz="2800" dirty="0"/>
          </a:p>
          <a:p>
            <a:pPr marL="342900" lvl="2" indent="-342900">
              <a:buFont typeface="Wingdings" pitchFamily="2" charset="2"/>
              <a:buChar char="Ø"/>
            </a:pPr>
            <a:endParaRPr lang="tr-TR" sz="2800" dirty="0"/>
          </a:p>
          <a:p>
            <a:pPr marL="342900" lvl="2" indent="-342900">
              <a:buFont typeface="Wingdings" pitchFamily="2" charset="2"/>
              <a:buChar char="Ø"/>
            </a:pPr>
            <a:endParaRPr lang="tr-TR" sz="2800" dirty="0"/>
          </a:p>
          <a:p>
            <a:pPr marL="342900" lvl="2" indent="-342900">
              <a:buFont typeface="Wingdings" pitchFamily="2" charset="2"/>
              <a:buChar char="Ø"/>
            </a:pPr>
            <a:endParaRPr lang="tr-TR" sz="2800" dirty="0" smtClean="0"/>
          </a:p>
          <a:p>
            <a:pPr marL="0" lvl="2" indent="0">
              <a:buNone/>
            </a:pPr>
            <a:endParaRPr lang="tr-TR" sz="2800" dirty="0"/>
          </a:p>
          <a:p>
            <a:pPr>
              <a:buFont typeface="Wingdings" pitchFamily="2" charset="2"/>
              <a:buChar char="Ø"/>
            </a:pPr>
            <a:endParaRPr lang="tr-TR" dirty="0"/>
          </a:p>
        </p:txBody>
      </p:sp>
    </p:spTree>
    <p:extLst>
      <p:ext uri="{BB962C8B-B14F-4D97-AF65-F5344CB8AC3E}">
        <p14:creationId xmlns:p14="http://schemas.microsoft.com/office/powerpoint/2010/main" val="1681840385"/>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376" y="0"/>
            <a:ext cx="9179376" cy="6858000"/>
          </a:xfrm>
        </p:spPr>
        <p:txBody>
          <a:bodyPr/>
          <a:lstStyle/>
          <a:p>
            <a:pPr marL="457200" lvl="1" indent="0">
              <a:buNone/>
            </a:pPr>
            <a:r>
              <a:rPr lang="en-US" b="1" dirty="0"/>
              <a:t>Kara Yoluyla Uluslararası Eşya Taşımacılığının Göndericiye Sağladığı Faydalar</a:t>
            </a:r>
            <a:endParaRPr lang="tr-TR" b="1" dirty="0"/>
          </a:p>
          <a:p>
            <a:pPr lvl="2"/>
            <a:r>
              <a:rPr lang="en-US" dirty="0"/>
              <a:t>Kısa sürede teslim edilmesi gereken yükler için süratli sevkiyat yapabilmesine yönelik proje bazlı çözüm yolları ortaya çıkarılabilir.</a:t>
            </a:r>
            <a:endParaRPr lang="tr-TR" dirty="0"/>
          </a:p>
          <a:p>
            <a:pPr lvl="2"/>
            <a:r>
              <a:rPr lang="en-US" dirty="0"/>
              <a:t>Gelişmiş kara yolu ağlarının getirdiği hızlı ve güvenli hizmet alma imkânları yaratılabilir.</a:t>
            </a:r>
            <a:endParaRPr lang="tr-TR" dirty="0"/>
          </a:p>
          <a:p>
            <a:pPr lvl="2"/>
            <a:r>
              <a:rPr lang="en-US" dirty="0"/>
              <a:t>Lojistik firma veya taşıma şirketleriyle birebir ilişki içinde çalışma olanağının bulunması sayesinde sevk edilecek eşyaya özel muamele yapılmasını sağlayabilir.</a:t>
            </a:r>
            <a:endParaRPr lang="tr-TR" dirty="0"/>
          </a:p>
          <a:p>
            <a:pPr lvl="2"/>
            <a:r>
              <a:rPr lang="en-US" dirty="0"/>
              <a:t>Kara	yolu	taşımacılık	hizmetleri	ile	bağlantılı	diğer	lojistik	süreçlerle zenginleştirilerek hizmette çeşitlilik oluşturulabilir.</a:t>
            </a:r>
            <a:endParaRPr lang="tr-TR" dirty="0"/>
          </a:p>
          <a:p>
            <a:pPr lvl="2"/>
            <a:r>
              <a:rPr lang="en-US" dirty="0"/>
              <a:t>Tahmin edilebilen maliyetlerin kolay hesaplanması ile tasarruf sağlanabilir.</a:t>
            </a:r>
            <a:endParaRPr lang="tr-TR" dirty="0"/>
          </a:p>
          <a:p>
            <a:r>
              <a:rPr lang="en-US" sz="800" dirty="0"/>
              <a:t> </a:t>
            </a:r>
            <a:endParaRPr lang="tr-TR" sz="4800" dirty="0"/>
          </a:p>
          <a:p>
            <a:pPr marL="0" indent="0">
              <a:buNone/>
            </a:pPr>
            <a:endParaRPr lang="tr-TR" dirty="0"/>
          </a:p>
        </p:txBody>
      </p:sp>
    </p:spTree>
    <p:extLst>
      <p:ext uri="{BB962C8B-B14F-4D97-AF65-F5344CB8AC3E}">
        <p14:creationId xmlns:p14="http://schemas.microsoft.com/office/powerpoint/2010/main" val="2108364812"/>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427</TotalTime>
  <Words>6742</Words>
  <Application>Microsoft Office PowerPoint</Application>
  <PresentationFormat>Ekran Gösterisi (4:3)</PresentationFormat>
  <Paragraphs>316</Paragraphs>
  <Slides>55</Slides>
  <Notes>1</Notes>
  <HiddenSlides>0</HiddenSlides>
  <MMClips>0</MMClips>
  <ScaleCrop>false</ScaleCrop>
  <HeadingPairs>
    <vt:vector size="4" baseType="variant">
      <vt:variant>
        <vt:lpstr>Tema</vt:lpstr>
      </vt:variant>
      <vt:variant>
        <vt:i4>2</vt:i4>
      </vt:variant>
      <vt:variant>
        <vt:lpstr>Slayt Başlıkları</vt:lpstr>
      </vt:variant>
      <vt:variant>
        <vt:i4>55</vt:i4>
      </vt:variant>
    </vt:vector>
  </HeadingPairs>
  <TitlesOfParts>
    <vt:vector size="57" baseType="lpstr">
      <vt:lpstr>Dalga Biçimi</vt:lpstr>
      <vt:lpstr>Üst Düzey</vt:lpstr>
      <vt:lpstr>      Bu proje Avrupa Birliği ve Türkiye Cumhuriyeti tarafından finanse edilmektedir. </vt:lpstr>
      <vt:lpstr>KARA YOLU TAŞIMACILIK SİSTEMİ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Kara yoluyla yapılacak taşımacılıkta CMR (Convention Merchandises Routiers) 49 ülkenin imzaladığı taşımacılık sözleşmesi kapsamında düzenlenen bir taşıma belgesidir. CMR'a üye ülkeler;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KOMBİNE TAŞIMACILIK NEDİR?</dc:title>
  <dc:creator>Hüseyin</dc:creator>
  <cp:lastModifiedBy>Bilal Keskin</cp:lastModifiedBy>
  <cp:revision>66</cp:revision>
  <dcterms:created xsi:type="dcterms:W3CDTF">2016-03-28T14:28:47Z</dcterms:created>
  <dcterms:modified xsi:type="dcterms:W3CDTF">2016-04-15T14:32:51Z</dcterms:modified>
</cp:coreProperties>
</file>